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3" r:id="rId4"/>
    <p:sldId id="262" r:id="rId5"/>
    <p:sldId id="274" r:id="rId6"/>
    <p:sldId id="275" r:id="rId7"/>
    <p:sldId id="276" r:id="rId8"/>
    <p:sldId id="279" r:id="rId9"/>
    <p:sldId id="280" r:id="rId10"/>
    <p:sldId id="281" r:id="rId11"/>
    <p:sldId id="282" r:id="rId12"/>
    <p:sldId id="283" r:id="rId13"/>
    <p:sldId id="284" r:id="rId14"/>
    <p:sldId id="268" r:id="rId15"/>
    <p:sldId id="265" r:id="rId16"/>
    <p:sldId id="285" r:id="rId17"/>
    <p:sldId id="270" r:id="rId18"/>
    <p:sldId id="286" r:id="rId19"/>
    <p:sldId id="258" r:id="rId20"/>
    <p:sldId id="287" r:id="rId21"/>
    <p:sldId id="288" r:id="rId22"/>
    <p:sldId id="260" r:id="rId23"/>
    <p:sldId id="289" r:id="rId24"/>
    <p:sldId id="261" r:id="rId25"/>
    <p:sldId id="290" r:id="rId26"/>
    <p:sldId id="291" r:id="rId27"/>
    <p:sldId id="292" r:id="rId28"/>
    <p:sldId id="264" r:id="rId29"/>
    <p:sldId id="293" r:id="rId30"/>
    <p:sldId id="272" r:id="rId31"/>
    <p:sldId id="294" r:id="rId32"/>
    <p:sldId id="296" r:id="rId33"/>
    <p:sldId id="297"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100" d="100"/>
          <a:sy n="100" d="100"/>
        </p:scale>
        <p:origin x="10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A79E74-D148-BB20-04B2-49F4DFD0EC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169FE19-5C0A-30CB-9982-22CC327DF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DD955A2-5327-FD1C-0443-28CF3FACF8AF}"/>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A008C0EA-70DC-F932-F9A7-2E7079094C9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0EB3451-071A-7805-0EFD-F3DC414B5FA1}"/>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362406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D853FA-DD53-6F7E-E82D-8E07D682A62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9734BDA-2793-673E-CF9B-C56135EA45E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041EB40-2D03-1454-9C4F-46A365F2960B}"/>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E092838B-8626-7570-2754-90C6837D1AC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CDD24-B5EC-331B-9007-9D7316130844}"/>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383209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9C795AB-DF01-B3FB-EAFC-69DCA713B04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DFE2EA9-257D-BB14-EC69-A4FD0C4B231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D17A505-4FF7-AE17-E381-EC722988ED87}"/>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18CA9753-7576-9C19-64D9-B50763835FA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B481385-4904-EF86-21F1-1A8271326CA0}"/>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1501132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46AE36-5881-5653-E537-471D89EB0F8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39BBD27-154B-67B4-BCB7-3AA1C599DE2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E9D3CC3-E027-5FA4-1C1F-1C8A8AB8758A}"/>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7CA4138D-210D-DC0C-9B27-10F0771585E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5EF3FE0-574C-40C8-7F98-0D71AAC6521C}"/>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64647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2A173B-2B56-90E0-5131-5C87AAEE93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8C4A133-4149-D22A-7E9C-2420630FA8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14567F54-E646-2502-415A-909B51F1142A}"/>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D67A165A-8ECF-64C5-FA3E-FD990BCBF0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353B02A-938D-F947-4001-10F8E1F3ADA6}"/>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266184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F05A4-6B44-1352-0641-80010A3CE2F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683D83E-8A15-2D07-70EF-B69392E13809}"/>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9DA21FB-53B8-DAE0-58FF-48E8D482556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D218665-9B0C-0864-DB93-BF420A39D428}"/>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6" name="Alt Bilgi Yer Tutucusu 5">
            <a:extLst>
              <a:ext uri="{FF2B5EF4-FFF2-40B4-BE49-F238E27FC236}">
                <a16:creationId xmlns:a16="http://schemas.microsoft.com/office/drawing/2014/main" id="{4134F186-CBA8-0A78-92FC-4F5A6E95E9E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1AF93A1-470A-8FBD-5DF1-07F5E66FE363}"/>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420768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BDB608-EA8F-CC1A-98EB-8462736A57D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5A960B3-BAB4-E90E-1B01-08C5C7C6A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2EDC20D-9530-3A7B-E4A8-060DF99AA74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02DB71C3-3068-80E8-239B-8E42B8B35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EC2141C-4168-E19E-1059-E611953DE7F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E52F93B-80BE-AF19-4456-45747846F4D9}"/>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8" name="Alt Bilgi Yer Tutucusu 7">
            <a:extLst>
              <a:ext uri="{FF2B5EF4-FFF2-40B4-BE49-F238E27FC236}">
                <a16:creationId xmlns:a16="http://schemas.microsoft.com/office/drawing/2014/main" id="{578B14F4-6185-0ADD-4C78-5C7071379EB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1B35E57-BEAB-78E6-4508-74AF4A162890}"/>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2889183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04BBA5-4D39-A791-7E85-B6EAEFF6B97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15CBD02-E074-DD33-C85F-51A78B991FD1}"/>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4" name="Alt Bilgi Yer Tutucusu 3">
            <a:extLst>
              <a:ext uri="{FF2B5EF4-FFF2-40B4-BE49-F238E27FC236}">
                <a16:creationId xmlns:a16="http://schemas.microsoft.com/office/drawing/2014/main" id="{E779890A-FB8B-80AF-85DB-83B0EA814542}"/>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50977094-E329-68B1-0228-4A34FEC2D014}"/>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1163083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21E5CC1-1058-6725-196C-158FCED22606}"/>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3" name="Alt Bilgi Yer Tutucusu 2">
            <a:extLst>
              <a:ext uri="{FF2B5EF4-FFF2-40B4-BE49-F238E27FC236}">
                <a16:creationId xmlns:a16="http://schemas.microsoft.com/office/drawing/2014/main" id="{7F11090C-F00B-5D02-FC66-5AB58DEEA51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2FF3E53-DCFC-24FB-4AFF-C2DEFAC83E1C}"/>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304675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9F7531-00D7-9693-1F6C-927C5D3A3FE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57698B4-5F2E-0BDC-A054-F413AE421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9CE61D3-7A36-4F03-F11A-F54744279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A913360-841C-C9C3-4990-57F3D25BF270}"/>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6" name="Alt Bilgi Yer Tutucusu 5">
            <a:extLst>
              <a:ext uri="{FF2B5EF4-FFF2-40B4-BE49-F238E27FC236}">
                <a16:creationId xmlns:a16="http://schemas.microsoft.com/office/drawing/2014/main" id="{47C2D27E-5E1B-D24A-CA4C-777E82AF8A2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84A62A0-B5C5-B076-B19D-EE48C827B175}"/>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161513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128B50-5DD4-3627-EB7E-70CEF8FB88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3C6E43F-78CA-6F89-161C-C87556A99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97625A56-C090-FDF4-DE4C-CFA8FC446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DD197E4-6EC9-7268-55AA-42617CEEF5B1}"/>
              </a:ext>
            </a:extLst>
          </p:cNvPr>
          <p:cNvSpPr>
            <a:spLocks noGrp="1"/>
          </p:cNvSpPr>
          <p:nvPr>
            <p:ph type="dt" sz="half" idx="10"/>
          </p:nvPr>
        </p:nvSpPr>
        <p:spPr/>
        <p:txBody>
          <a:bodyPr/>
          <a:lstStyle/>
          <a:p>
            <a:fld id="{F21B7FC0-5543-4D12-818A-CB9F0D856BE6}" type="datetimeFigureOut">
              <a:rPr lang="tr-TR" smtClean="0"/>
              <a:t>26.05.2024</a:t>
            </a:fld>
            <a:endParaRPr lang="tr-TR"/>
          </a:p>
        </p:txBody>
      </p:sp>
      <p:sp>
        <p:nvSpPr>
          <p:cNvPr id="6" name="Alt Bilgi Yer Tutucusu 5">
            <a:extLst>
              <a:ext uri="{FF2B5EF4-FFF2-40B4-BE49-F238E27FC236}">
                <a16:creationId xmlns:a16="http://schemas.microsoft.com/office/drawing/2014/main" id="{DF34C70C-079B-8D5E-2805-1D2BD578BD4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78C98DD-72B9-9315-C0A0-6FC91941DB3C}"/>
              </a:ext>
            </a:extLst>
          </p:cNvPr>
          <p:cNvSpPr>
            <a:spLocks noGrp="1"/>
          </p:cNvSpPr>
          <p:nvPr>
            <p:ph type="sldNum" sz="quarter" idx="12"/>
          </p:nvPr>
        </p:nvSpPr>
        <p:spPr/>
        <p:txBody>
          <a:bodyPr/>
          <a:lstStyle/>
          <a:p>
            <a:fld id="{E54F5E7F-C031-4126-A199-531AE4D2E4B4}" type="slidenum">
              <a:rPr lang="tr-TR" smtClean="0"/>
              <a:t>‹#›</a:t>
            </a:fld>
            <a:endParaRPr lang="tr-TR"/>
          </a:p>
        </p:txBody>
      </p:sp>
    </p:spTree>
    <p:extLst>
      <p:ext uri="{BB962C8B-B14F-4D97-AF65-F5344CB8AC3E}">
        <p14:creationId xmlns:p14="http://schemas.microsoft.com/office/powerpoint/2010/main" val="2504520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574032B2-9D0C-2D76-2EA6-83BAD3B61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3D37EEA-9D47-1502-B99E-4FB951F0E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6CE3BA2-206E-939D-3ECC-77C22CD161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1B7FC0-5543-4D12-818A-CB9F0D856BE6}" type="datetimeFigureOut">
              <a:rPr lang="tr-TR" smtClean="0"/>
              <a:t>26.05.2024</a:t>
            </a:fld>
            <a:endParaRPr lang="tr-TR"/>
          </a:p>
        </p:txBody>
      </p:sp>
      <p:sp>
        <p:nvSpPr>
          <p:cNvPr id="5" name="Alt Bilgi Yer Tutucusu 4">
            <a:extLst>
              <a:ext uri="{FF2B5EF4-FFF2-40B4-BE49-F238E27FC236}">
                <a16:creationId xmlns:a16="http://schemas.microsoft.com/office/drawing/2014/main" id="{29F06F74-AE9D-A052-9DAE-FCCEE4AF2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31736050-4ADD-389A-B33E-2DD4171A4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4F5E7F-C031-4126-A199-531AE4D2E4B4}" type="slidenum">
              <a:rPr lang="tr-TR" smtClean="0"/>
              <a:t>‹#›</a:t>
            </a:fld>
            <a:endParaRPr lang="tr-TR"/>
          </a:p>
        </p:txBody>
      </p:sp>
    </p:spTree>
    <p:extLst>
      <p:ext uri="{BB962C8B-B14F-4D97-AF65-F5344CB8AC3E}">
        <p14:creationId xmlns:p14="http://schemas.microsoft.com/office/powerpoint/2010/main" val="34821969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996C845B-3893-542B-A5E6-6DB25B9739FC}"/>
              </a:ext>
            </a:extLst>
          </p:cNvPr>
          <p:cNvPicPr>
            <a:picLocks noChangeAspect="1"/>
          </p:cNvPicPr>
          <p:nvPr/>
        </p:nvPicPr>
        <p:blipFill rotWithShape="1">
          <a:blip r:embed="rId2">
            <a:alphaModFix amt="35000"/>
          </a:blip>
          <a:srcRect l="12034" r="13493" b="11274"/>
          <a:stretch/>
        </p:blipFill>
        <p:spPr>
          <a:xfrm>
            <a:off x="0" y="0"/>
            <a:ext cx="12192000" cy="6858000"/>
          </a:xfrm>
          <a:prstGeom prst="rect">
            <a:avLst/>
          </a:prstGeom>
        </p:spPr>
      </p:pic>
      <p:sp>
        <p:nvSpPr>
          <p:cNvPr id="2" name="Başlık 1">
            <a:extLst>
              <a:ext uri="{FF2B5EF4-FFF2-40B4-BE49-F238E27FC236}">
                <a16:creationId xmlns:a16="http://schemas.microsoft.com/office/drawing/2014/main" id="{9053B520-763D-E93C-92DD-FAF322AA8539}"/>
              </a:ext>
            </a:extLst>
          </p:cNvPr>
          <p:cNvSpPr>
            <a:spLocks noGrp="1"/>
          </p:cNvSpPr>
          <p:nvPr>
            <p:ph type="ctrTitle"/>
          </p:nvPr>
        </p:nvSpPr>
        <p:spPr>
          <a:xfrm>
            <a:off x="1523997" y="327695"/>
            <a:ext cx="9144000" cy="1461806"/>
          </a:xfrm>
        </p:spPr>
        <p:txBody>
          <a:bodyPr>
            <a:normAutofit/>
          </a:bodyPr>
          <a:lstStyle/>
          <a:p>
            <a:r>
              <a:rPr lang="tr-TR" sz="4400" b="1" dirty="0">
                <a:latin typeface="Segoe UI" panose="020B0502040204020203" pitchFamily="34" charset="0"/>
                <a:cs typeface="Segoe UI" panose="020B0502040204020203" pitchFamily="34" charset="0"/>
              </a:rPr>
              <a:t>ROBOT ARM CONTROL WITH HAPTIC FEEDBACK</a:t>
            </a:r>
          </a:p>
        </p:txBody>
      </p:sp>
      <p:sp>
        <p:nvSpPr>
          <p:cNvPr id="3" name="Alt Başlık 2">
            <a:extLst>
              <a:ext uri="{FF2B5EF4-FFF2-40B4-BE49-F238E27FC236}">
                <a16:creationId xmlns:a16="http://schemas.microsoft.com/office/drawing/2014/main" id="{9CFDECF8-C53A-73AC-77AA-457ACA0AAB63}"/>
              </a:ext>
            </a:extLst>
          </p:cNvPr>
          <p:cNvSpPr>
            <a:spLocks noGrp="1"/>
          </p:cNvSpPr>
          <p:nvPr>
            <p:ph type="subTitle" idx="1"/>
          </p:nvPr>
        </p:nvSpPr>
        <p:spPr>
          <a:xfrm>
            <a:off x="1437821" y="5485731"/>
            <a:ext cx="9144000" cy="458075"/>
          </a:xfrm>
        </p:spPr>
        <p:txBody>
          <a:bodyPr>
            <a:normAutofit/>
          </a:bodyPr>
          <a:lstStyle/>
          <a:p>
            <a:pPr algn="ctr">
              <a:lnSpc>
                <a:spcPct val="150000"/>
              </a:lnSpc>
              <a:spcBef>
                <a:spcPts val="300"/>
              </a:spcBef>
              <a:spcAft>
                <a:spcPts val="600"/>
              </a:spcAft>
              <a:tabLst>
                <a:tab pos="450215" algn="l"/>
              </a:tabLst>
            </a:pPr>
            <a:r>
              <a:rPr lang="tr-TR" sz="1500" b="1" dirty="0">
                <a:effectLst/>
                <a:latin typeface="Segoe UI" panose="020B0502040204020203" pitchFamily="34" charset="0"/>
                <a:ea typeface="Times New Roman" panose="02020603050405020304" pitchFamily="18" charset="0"/>
                <a:cs typeface="Segoe UI" panose="020B0502040204020203" pitchFamily="34" charset="0"/>
              </a:rPr>
              <a:t>2006A601 Kadir Kadiroğlu	 1806A038 Oğuzhan Can	1906A602 Özkan Yaşar</a:t>
            </a:r>
            <a:endParaRPr lang="tr-TR" sz="1500" b="1" dirty="0">
              <a:latin typeface="Segoe UI" panose="020B0502040204020203" pitchFamily="34" charset="0"/>
              <a:cs typeface="Segoe UI" panose="020B0502040204020203" pitchFamily="34" charset="0"/>
            </a:endParaRPr>
          </a:p>
        </p:txBody>
      </p:sp>
      <p:pic>
        <p:nvPicPr>
          <p:cNvPr id="5" name="Resim 4" descr="Yıldız Teknik Üniversitesi - Vikipedi">
            <a:extLst>
              <a:ext uri="{FF2B5EF4-FFF2-40B4-BE49-F238E27FC236}">
                <a16:creationId xmlns:a16="http://schemas.microsoft.com/office/drawing/2014/main" id="{C20243CF-9038-85E2-D61A-A272BB8C93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635" y="2012628"/>
            <a:ext cx="1606717" cy="1606717"/>
          </a:xfrm>
          <a:prstGeom prst="rect">
            <a:avLst/>
          </a:prstGeom>
          <a:noFill/>
          <a:ln>
            <a:noFill/>
          </a:ln>
        </p:spPr>
      </p:pic>
      <p:sp>
        <p:nvSpPr>
          <p:cNvPr id="7" name="Metin kutusu 6">
            <a:extLst>
              <a:ext uri="{FF2B5EF4-FFF2-40B4-BE49-F238E27FC236}">
                <a16:creationId xmlns:a16="http://schemas.microsoft.com/office/drawing/2014/main" id="{7B3E5D92-521F-E606-762B-D3DB0FE653DE}"/>
              </a:ext>
            </a:extLst>
          </p:cNvPr>
          <p:cNvSpPr txBox="1"/>
          <p:nvPr/>
        </p:nvSpPr>
        <p:spPr>
          <a:xfrm>
            <a:off x="1610165" y="3842472"/>
            <a:ext cx="8971656" cy="1420132"/>
          </a:xfrm>
          <a:prstGeom prst="rect">
            <a:avLst/>
          </a:prstGeom>
          <a:noFill/>
        </p:spPr>
        <p:txBody>
          <a:bodyPr wrap="square">
            <a:spAutoFit/>
          </a:bodyPr>
          <a:lstStyle/>
          <a:p>
            <a:pPr algn="ctr">
              <a:lnSpc>
                <a:spcPct val="150000"/>
              </a:lnSpc>
              <a:spcBef>
                <a:spcPts val="300"/>
              </a:spcBef>
              <a:spcAft>
                <a:spcPts val="600"/>
              </a:spcAft>
              <a:tabLst>
                <a:tab pos="450215" algn="l"/>
              </a:tabLst>
            </a:pPr>
            <a:r>
              <a:rPr lang="tr-TR" sz="2800" b="1" dirty="0">
                <a:effectLst/>
                <a:latin typeface="Segoe UI" panose="020B0502040204020203" pitchFamily="34" charset="0"/>
                <a:ea typeface="Times New Roman" panose="02020603050405020304" pitchFamily="18" charset="0"/>
                <a:cs typeface="Segoe UI" panose="020B0502040204020203" pitchFamily="34" charset="0"/>
              </a:rPr>
              <a:t>YILDIZ TECHNICAL UNIVERSITY</a:t>
            </a:r>
          </a:p>
          <a:p>
            <a:pPr algn="ctr">
              <a:lnSpc>
                <a:spcPct val="150000"/>
              </a:lnSpc>
              <a:spcBef>
                <a:spcPts val="300"/>
              </a:spcBef>
              <a:spcAft>
                <a:spcPts val="600"/>
              </a:spcAft>
              <a:tabLst>
                <a:tab pos="450215" algn="l"/>
              </a:tabLst>
            </a:pPr>
            <a:r>
              <a:rPr lang="tr-TR" sz="2800" b="1" dirty="0">
                <a:effectLst/>
                <a:latin typeface="Segoe UI" panose="020B0502040204020203" pitchFamily="34" charset="0"/>
                <a:ea typeface="Times New Roman" panose="02020603050405020304" pitchFamily="18" charset="0"/>
                <a:cs typeface="Segoe UI" panose="020B0502040204020203" pitchFamily="34" charset="0"/>
              </a:rPr>
              <a:t>FACULTY OF MECHANICAL ENGINEERING</a:t>
            </a:r>
          </a:p>
        </p:txBody>
      </p:sp>
      <p:sp>
        <p:nvSpPr>
          <p:cNvPr id="10" name="Metin kutusu 9">
            <a:extLst>
              <a:ext uri="{FF2B5EF4-FFF2-40B4-BE49-F238E27FC236}">
                <a16:creationId xmlns:a16="http://schemas.microsoft.com/office/drawing/2014/main" id="{B3906741-7616-664B-CD8A-8991E9B3EDF4}"/>
              </a:ext>
            </a:extLst>
          </p:cNvPr>
          <p:cNvSpPr txBox="1"/>
          <p:nvPr/>
        </p:nvSpPr>
        <p:spPr>
          <a:xfrm>
            <a:off x="2867558" y="5984704"/>
            <a:ext cx="6456872" cy="458074"/>
          </a:xfrm>
          <a:prstGeom prst="rect">
            <a:avLst/>
          </a:prstGeom>
          <a:noFill/>
        </p:spPr>
        <p:txBody>
          <a:bodyPr wrap="square">
            <a:spAutoFit/>
          </a:bodyPr>
          <a:lstStyle/>
          <a:p>
            <a:pPr algn="ctr">
              <a:lnSpc>
                <a:spcPct val="150000"/>
              </a:lnSpc>
              <a:spcBef>
                <a:spcPts val="300"/>
              </a:spcBef>
              <a:spcAft>
                <a:spcPts val="600"/>
              </a:spcAft>
              <a:tabLst>
                <a:tab pos="450215" algn="l"/>
              </a:tabLst>
            </a:pPr>
            <a:r>
              <a:rPr lang="tr-TR" sz="1800" b="1" dirty="0">
                <a:effectLst/>
                <a:latin typeface="Segoe UI" panose="020B0502040204020203" pitchFamily="34" charset="0"/>
                <a:ea typeface="Times New Roman" panose="02020603050405020304" pitchFamily="18" charset="0"/>
                <a:cs typeface="Segoe UI" panose="020B0502040204020203" pitchFamily="34" charset="0"/>
              </a:rPr>
              <a:t>Project Advisor: </a:t>
            </a:r>
            <a:r>
              <a:rPr lang="tr-TR" sz="1800" b="1" dirty="0" err="1">
                <a:effectLst/>
                <a:latin typeface="Segoe UI" panose="020B0502040204020203" pitchFamily="34" charset="0"/>
                <a:ea typeface="Times New Roman" panose="02020603050405020304" pitchFamily="18" charset="0"/>
                <a:cs typeface="Segoe UI" panose="020B0502040204020203" pitchFamily="34" charset="0"/>
              </a:rPr>
              <a:t>Assoc</a:t>
            </a:r>
            <a:r>
              <a:rPr lang="tr-TR" sz="1800" b="1" dirty="0">
                <a:effectLst/>
                <a:latin typeface="Segoe UI" panose="020B0502040204020203" pitchFamily="34" charset="0"/>
                <a:ea typeface="Times New Roman" panose="02020603050405020304" pitchFamily="18" charset="0"/>
                <a:cs typeface="Segoe UI" panose="020B0502040204020203" pitchFamily="34" charset="0"/>
              </a:rPr>
              <a:t>. Prof. Hüseyin Ayhan Yavaşoğlu</a:t>
            </a:r>
            <a:endParaRPr lang="tr-TR" sz="1600" b="1" dirty="0">
              <a:effectLst/>
              <a:latin typeface="Segoe UI" panose="020B0502040204020203" pitchFamily="34" charset="0"/>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107493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Stress</a:t>
            </a:r>
            <a:r>
              <a:rPr lang="tr-TR" dirty="0"/>
              <a:t> Analysis</a:t>
            </a:r>
          </a:p>
        </p:txBody>
      </p:sp>
      <p:pic>
        <p:nvPicPr>
          <p:cNvPr id="3" name="Resim 2">
            <a:extLst>
              <a:ext uri="{FF2B5EF4-FFF2-40B4-BE49-F238E27FC236}">
                <a16:creationId xmlns:a16="http://schemas.microsoft.com/office/drawing/2014/main" id="{93FEA713-F65E-C08F-40C4-80EF709B99A1}"/>
              </a:ext>
            </a:extLst>
          </p:cNvPr>
          <p:cNvPicPr>
            <a:picLocks noChangeAspect="1"/>
          </p:cNvPicPr>
          <p:nvPr/>
        </p:nvPicPr>
        <p:blipFill rotWithShape="1">
          <a:blip r:embed="rId2"/>
          <a:srcRect l="24687" t="8935"/>
          <a:stretch/>
        </p:blipFill>
        <p:spPr>
          <a:xfrm>
            <a:off x="188783" y="1745674"/>
            <a:ext cx="3925455" cy="3648364"/>
          </a:xfrm>
          <a:prstGeom prst="rect">
            <a:avLst/>
          </a:prstGeom>
        </p:spPr>
      </p:pic>
      <p:pic>
        <p:nvPicPr>
          <p:cNvPr id="7" name="Resim 6" descr="metin, ekran görüntüsü, multimedya yazılımı içeren bir resim&#10;&#10;Açıklama otomatik olarak oluşturuldu">
            <a:extLst>
              <a:ext uri="{FF2B5EF4-FFF2-40B4-BE49-F238E27FC236}">
                <a16:creationId xmlns:a16="http://schemas.microsoft.com/office/drawing/2014/main" id="{17F9E9BC-87B4-431E-5B6C-717104570439}"/>
              </a:ext>
            </a:extLst>
          </p:cNvPr>
          <p:cNvPicPr>
            <a:picLocks noChangeAspect="1"/>
          </p:cNvPicPr>
          <p:nvPr/>
        </p:nvPicPr>
        <p:blipFill>
          <a:blip r:embed="rId3"/>
          <a:stretch>
            <a:fillRect/>
          </a:stretch>
        </p:blipFill>
        <p:spPr>
          <a:xfrm>
            <a:off x="2780146" y="1937397"/>
            <a:ext cx="9223071" cy="4454167"/>
          </a:xfrm>
          <a:prstGeom prst="rect">
            <a:avLst/>
          </a:prstGeom>
        </p:spPr>
      </p:pic>
    </p:spTree>
    <p:extLst>
      <p:ext uri="{BB962C8B-B14F-4D97-AF65-F5344CB8AC3E}">
        <p14:creationId xmlns:p14="http://schemas.microsoft.com/office/powerpoint/2010/main" val="176364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Stress</a:t>
            </a:r>
            <a:r>
              <a:rPr lang="tr-TR" dirty="0"/>
              <a:t> Analysis</a:t>
            </a:r>
          </a:p>
        </p:txBody>
      </p:sp>
      <p:pic>
        <p:nvPicPr>
          <p:cNvPr id="5" name="Resim 4">
            <a:extLst>
              <a:ext uri="{FF2B5EF4-FFF2-40B4-BE49-F238E27FC236}">
                <a16:creationId xmlns:a16="http://schemas.microsoft.com/office/drawing/2014/main" id="{479F0DFC-B6A4-9ABD-4E8E-90372761A182}"/>
              </a:ext>
            </a:extLst>
          </p:cNvPr>
          <p:cNvPicPr>
            <a:picLocks noChangeAspect="1"/>
          </p:cNvPicPr>
          <p:nvPr/>
        </p:nvPicPr>
        <p:blipFill>
          <a:blip r:embed="rId2"/>
          <a:stretch>
            <a:fillRect/>
          </a:stretch>
        </p:blipFill>
        <p:spPr>
          <a:xfrm>
            <a:off x="415272" y="2180416"/>
            <a:ext cx="5653216" cy="3897111"/>
          </a:xfrm>
          <a:prstGeom prst="rect">
            <a:avLst/>
          </a:prstGeom>
        </p:spPr>
      </p:pic>
      <p:pic>
        <p:nvPicPr>
          <p:cNvPr id="8" name="Resim 7">
            <a:extLst>
              <a:ext uri="{FF2B5EF4-FFF2-40B4-BE49-F238E27FC236}">
                <a16:creationId xmlns:a16="http://schemas.microsoft.com/office/drawing/2014/main" id="{99260941-8F32-4A2B-E9F7-162FD3CDB89C}"/>
              </a:ext>
            </a:extLst>
          </p:cNvPr>
          <p:cNvPicPr>
            <a:picLocks noChangeAspect="1"/>
          </p:cNvPicPr>
          <p:nvPr/>
        </p:nvPicPr>
        <p:blipFill>
          <a:blip r:embed="rId3"/>
          <a:stretch>
            <a:fillRect/>
          </a:stretch>
        </p:blipFill>
        <p:spPr>
          <a:xfrm>
            <a:off x="6095999" y="2214624"/>
            <a:ext cx="5982089" cy="3861088"/>
          </a:xfrm>
          <a:prstGeom prst="rect">
            <a:avLst/>
          </a:prstGeom>
        </p:spPr>
      </p:pic>
    </p:spTree>
    <p:extLst>
      <p:ext uri="{BB962C8B-B14F-4D97-AF65-F5344CB8AC3E}">
        <p14:creationId xmlns:p14="http://schemas.microsoft.com/office/powerpoint/2010/main" val="152190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Stress</a:t>
            </a:r>
            <a:r>
              <a:rPr lang="tr-TR" dirty="0"/>
              <a:t> Analysis</a:t>
            </a:r>
          </a:p>
        </p:txBody>
      </p:sp>
      <p:pic>
        <p:nvPicPr>
          <p:cNvPr id="3" name="Resim 2">
            <a:extLst>
              <a:ext uri="{FF2B5EF4-FFF2-40B4-BE49-F238E27FC236}">
                <a16:creationId xmlns:a16="http://schemas.microsoft.com/office/drawing/2014/main" id="{5E4579FB-758A-EE14-769D-9D6673DE2AD4}"/>
              </a:ext>
            </a:extLst>
          </p:cNvPr>
          <p:cNvPicPr>
            <a:picLocks noChangeAspect="1"/>
          </p:cNvPicPr>
          <p:nvPr/>
        </p:nvPicPr>
        <p:blipFill>
          <a:blip r:embed="rId2"/>
          <a:stretch>
            <a:fillRect/>
          </a:stretch>
        </p:blipFill>
        <p:spPr>
          <a:xfrm>
            <a:off x="423459" y="2095377"/>
            <a:ext cx="5940395" cy="3828955"/>
          </a:xfrm>
          <a:prstGeom prst="rect">
            <a:avLst/>
          </a:prstGeom>
        </p:spPr>
      </p:pic>
      <p:pic>
        <p:nvPicPr>
          <p:cNvPr id="7" name="Resim 6">
            <a:extLst>
              <a:ext uri="{FF2B5EF4-FFF2-40B4-BE49-F238E27FC236}">
                <a16:creationId xmlns:a16="http://schemas.microsoft.com/office/drawing/2014/main" id="{53B7B4BC-E3A5-EAF2-0816-88F9E58F34EC}"/>
              </a:ext>
            </a:extLst>
          </p:cNvPr>
          <p:cNvPicPr>
            <a:picLocks noChangeAspect="1"/>
          </p:cNvPicPr>
          <p:nvPr/>
        </p:nvPicPr>
        <p:blipFill>
          <a:blip r:embed="rId3"/>
          <a:stretch>
            <a:fillRect/>
          </a:stretch>
        </p:blipFill>
        <p:spPr>
          <a:xfrm>
            <a:off x="6363854" y="1911031"/>
            <a:ext cx="5569527" cy="4197649"/>
          </a:xfrm>
          <a:prstGeom prst="rect">
            <a:avLst/>
          </a:prstGeom>
        </p:spPr>
      </p:pic>
    </p:spTree>
    <p:extLst>
      <p:ext uri="{BB962C8B-B14F-4D97-AF65-F5344CB8AC3E}">
        <p14:creationId xmlns:p14="http://schemas.microsoft.com/office/powerpoint/2010/main" val="90877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E00BA1A3-B453-35ED-AC7D-D6363D69C762}"/>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rgbClr val="FFFFFF"/>
                </a:solidFill>
                <a:latin typeface="+mj-lt"/>
                <a:ea typeface="+mj-ea"/>
                <a:cs typeface="+mj-cs"/>
              </a:rPr>
              <a:t>Stress Analysis</a:t>
            </a:r>
            <a:endParaRPr lang="tr-TR" sz="3600" kern="1200" dirty="0">
              <a:solidFill>
                <a:srgbClr val="FFFFFF"/>
              </a:solidFill>
              <a:latin typeface="+mj-lt"/>
              <a:ea typeface="+mj-ea"/>
              <a:cs typeface="+mj-cs"/>
            </a:endParaRPr>
          </a:p>
          <a:p>
            <a:pPr algn="ctr">
              <a:spcAft>
                <a:spcPts val="600"/>
              </a:spcAft>
            </a:pPr>
            <a:r>
              <a:rPr lang="tr-TR" sz="3600" dirty="0" err="1">
                <a:solidFill>
                  <a:srgbClr val="FFFFFF"/>
                </a:solidFill>
              </a:rPr>
              <a:t>Results</a:t>
            </a:r>
            <a:endParaRPr lang="en-US" sz="3600" kern="1200" dirty="0">
              <a:solidFill>
                <a:srgbClr val="FFFFFF"/>
              </a:solidFill>
              <a:latin typeface="+mj-lt"/>
              <a:ea typeface="+mj-ea"/>
              <a:cs typeface="+mj-cs"/>
            </a:endParaRPr>
          </a:p>
        </p:txBody>
      </p:sp>
      <p:pic>
        <p:nvPicPr>
          <p:cNvPr id="5" name="Resim 4">
            <a:extLst>
              <a:ext uri="{FF2B5EF4-FFF2-40B4-BE49-F238E27FC236}">
                <a16:creationId xmlns:a16="http://schemas.microsoft.com/office/drawing/2014/main" id="{AE8A794D-4275-FF55-F858-D27A355FCA27}"/>
              </a:ext>
            </a:extLst>
          </p:cNvPr>
          <p:cNvPicPr>
            <a:picLocks noChangeAspect="1"/>
          </p:cNvPicPr>
          <p:nvPr/>
        </p:nvPicPr>
        <p:blipFill>
          <a:blip r:embed="rId2"/>
          <a:stretch>
            <a:fillRect/>
          </a:stretch>
        </p:blipFill>
        <p:spPr>
          <a:xfrm>
            <a:off x="5417949" y="53949"/>
            <a:ext cx="5499434" cy="6747774"/>
          </a:xfrm>
          <a:prstGeom prst="rect">
            <a:avLst/>
          </a:prstGeom>
        </p:spPr>
      </p:pic>
    </p:spTree>
    <p:extLst>
      <p:ext uri="{BB962C8B-B14F-4D97-AF65-F5344CB8AC3E}">
        <p14:creationId xmlns:p14="http://schemas.microsoft.com/office/powerpoint/2010/main" val="300235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D82DB9-CFFA-08D1-5C34-918D63447519}"/>
              </a:ext>
            </a:extLst>
          </p:cNvPr>
          <p:cNvSpPr>
            <a:spLocks noGrp="1"/>
          </p:cNvSpPr>
          <p:nvPr>
            <p:ph type="title"/>
          </p:nvPr>
        </p:nvSpPr>
        <p:spPr>
          <a:xfrm>
            <a:off x="206240" y="232154"/>
            <a:ext cx="8012502" cy="1325563"/>
          </a:xfrm>
        </p:spPr>
        <p:txBody>
          <a:bodyPr>
            <a:normAutofit fontScale="90000"/>
          </a:bodyPr>
          <a:lstStyle/>
          <a:p>
            <a:r>
              <a:rPr lang="tr-TR" dirty="0"/>
              <a:t>MULTIBODY ROBOT DYNAMICS </a:t>
            </a:r>
            <a:br>
              <a:rPr lang="tr-TR" dirty="0"/>
            </a:br>
            <a:r>
              <a:rPr lang="tr-TR" dirty="0"/>
              <a:t>&amp; SIMSCAPE SIMULATION OUTPUT</a:t>
            </a:r>
          </a:p>
        </p:txBody>
      </p:sp>
      <p:pic>
        <p:nvPicPr>
          <p:cNvPr id="11" name="Resim 10" descr="A diagram of a robot dynamics&#10;&#10;Description automatically generated">
            <a:extLst>
              <a:ext uri="{FF2B5EF4-FFF2-40B4-BE49-F238E27FC236}">
                <a16:creationId xmlns:a16="http://schemas.microsoft.com/office/drawing/2014/main" id="{A5ECE6A6-A19F-EBED-6A18-D163A42346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240" y="1973384"/>
            <a:ext cx="7204400" cy="4021153"/>
          </a:xfrm>
          <a:prstGeom prst="rect">
            <a:avLst/>
          </a:prstGeom>
          <a:noFill/>
          <a:ln>
            <a:noFill/>
          </a:ln>
        </p:spPr>
      </p:pic>
      <p:pic>
        <p:nvPicPr>
          <p:cNvPr id="12" name="Resim 11" descr="A diagram of a machine&#10;&#10;Description automatically generated">
            <a:extLst>
              <a:ext uri="{FF2B5EF4-FFF2-40B4-BE49-F238E27FC236}">
                <a16:creationId xmlns:a16="http://schemas.microsoft.com/office/drawing/2014/main" id="{99E95AB1-A7F3-1EBA-2EAF-1401B1E7F8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0464" y="1615621"/>
            <a:ext cx="4418601" cy="2522270"/>
          </a:xfrm>
          <a:prstGeom prst="rect">
            <a:avLst/>
          </a:prstGeom>
          <a:noFill/>
          <a:ln>
            <a:noFill/>
          </a:ln>
        </p:spPr>
      </p:pic>
      <p:pic>
        <p:nvPicPr>
          <p:cNvPr id="13" name="Resim 12">
            <a:extLst>
              <a:ext uri="{FF2B5EF4-FFF2-40B4-BE49-F238E27FC236}">
                <a16:creationId xmlns:a16="http://schemas.microsoft.com/office/drawing/2014/main" id="{3BF1B8CE-179F-C9C1-6260-14C8C223FB56}"/>
              </a:ext>
            </a:extLst>
          </p:cNvPr>
          <p:cNvPicPr>
            <a:picLocks noChangeAspect="1"/>
          </p:cNvPicPr>
          <p:nvPr/>
        </p:nvPicPr>
        <p:blipFill>
          <a:blip r:embed="rId4"/>
          <a:stretch>
            <a:fillRect/>
          </a:stretch>
        </p:blipFill>
        <p:spPr>
          <a:xfrm>
            <a:off x="7530464" y="4406954"/>
            <a:ext cx="4418601" cy="2056103"/>
          </a:xfrm>
          <a:prstGeom prst="rect">
            <a:avLst/>
          </a:prstGeom>
        </p:spPr>
      </p:pic>
      <p:cxnSp>
        <p:nvCxnSpPr>
          <p:cNvPr id="16" name="Düz Bağlayıcı 15">
            <a:extLst>
              <a:ext uri="{FF2B5EF4-FFF2-40B4-BE49-F238E27FC236}">
                <a16:creationId xmlns:a16="http://schemas.microsoft.com/office/drawing/2014/main" id="{E61C1742-A204-4D30-DE20-3CF6F5925B70}"/>
              </a:ext>
            </a:extLst>
          </p:cNvPr>
          <p:cNvCxnSpPr>
            <a:cxnSpLocks/>
          </p:cNvCxnSpPr>
          <p:nvPr/>
        </p:nvCxnSpPr>
        <p:spPr>
          <a:xfrm>
            <a:off x="206240" y="1480607"/>
            <a:ext cx="7939926" cy="0"/>
          </a:xfrm>
          <a:prstGeom prst="line">
            <a:avLst/>
          </a:prstGeom>
          <a:ln w="19050"/>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466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C12562-9F2C-084C-6C12-BFC0800B5227}"/>
              </a:ext>
            </a:extLst>
          </p:cNvPr>
          <p:cNvSpPr>
            <a:spLocks noGrp="1"/>
          </p:cNvSpPr>
          <p:nvPr>
            <p:ph type="title"/>
          </p:nvPr>
        </p:nvSpPr>
        <p:spPr/>
        <p:txBody>
          <a:bodyPr/>
          <a:lstStyle/>
          <a:p>
            <a:r>
              <a:rPr lang="tr-TR" dirty="0"/>
              <a:t>CONCEPTUAL DESIGN &amp; UNIQUENESS</a:t>
            </a:r>
          </a:p>
        </p:txBody>
      </p:sp>
      <p:cxnSp>
        <p:nvCxnSpPr>
          <p:cNvPr id="18" name="Düz Bağlayıcı 17">
            <a:extLst>
              <a:ext uri="{FF2B5EF4-FFF2-40B4-BE49-F238E27FC236}">
                <a16:creationId xmlns:a16="http://schemas.microsoft.com/office/drawing/2014/main" id="{84313658-0287-0161-979D-4C1EFD64000E}"/>
              </a:ext>
            </a:extLst>
          </p:cNvPr>
          <p:cNvCxnSpPr>
            <a:cxnSpLocks/>
          </p:cNvCxnSpPr>
          <p:nvPr/>
        </p:nvCxnSpPr>
        <p:spPr>
          <a:xfrm>
            <a:off x="776377" y="1325332"/>
            <a:ext cx="8781691" cy="0"/>
          </a:xfrm>
          <a:prstGeom prst="line">
            <a:avLst/>
          </a:prstGeom>
          <a:ln w="19050"/>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pic>
        <p:nvPicPr>
          <p:cNvPr id="3" name="Resim 2" descr="ekran görüntüsü içeren bir resim&#10;&#10;Açıklama otomatik olarak oluşturuldu">
            <a:extLst>
              <a:ext uri="{FF2B5EF4-FFF2-40B4-BE49-F238E27FC236}">
                <a16:creationId xmlns:a16="http://schemas.microsoft.com/office/drawing/2014/main" id="{300CBB28-C0F7-2DE5-2EB8-9671F1508726}"/>
              </a:ext>
            </a:extLst>
          </p:cNvPr>
          <p:cNvPicPr>
            <a:picLocks noChangeAspect="1"/>
          </p:cNvPicPr>
          <p:nvPr/>
        </p:nvPicPr>
        <p:blipFill>
          <a:blip r:embed="rId2"/>
          <a:stretch>
            <a:fillRect/>
          </a:stretch>
        </p:blipFill>
        <p:spPr>
          <a:xfrm>
            <a:off x="662062" y="2018344"/>
            <a:ext cx="6118300" cy="4032786"/>
          </a:xfrm>
          <a:prstGeom prst="rect">
            <a:avLst/>
          </a:prstGeom>
        </p:spPr>
      </p:pic>
      <p:pic>
        <p:nvPicPr>
          <p:cNvPr id="4" name="Resim 3" descr="metin, sayı, numara, yazı tipi, ekran görüntüsü içeren bir resim&#10;&#10;Açıklama otomatik olarak oluşturuldu">
            <a:extLst>
              <a:ext uri="{FF2B5EF4-FFF2-40B4-BE49-F238E27FC236}">
                <a16:creationId xmlns:a16="http://schemas.microsoft.com/office/drawing/2014/main" id="{9168E2BE-978D-1535-9CD4-31A3ECA689AE}"/>
              </a:ext>
            </a:extLst>
          </p:cNvPr>
          <p:cNvPicPr>
            <a:picLocks noChangeAspect="1"/>
          </p:cNvPicPr>
          <p:nvPr/>
        </p:nvPicPr>
        <p:blipFill>
          <a:blip r:embed="rId3"/>
          <a:stretch>
            <a:fillRect/>
          </a:stretch>
        </p:blipFill>
        <p:spPr>
          <a:xfrm>
            <a:off x="7390767" y="1543891"/>
            <a:ext cx="4299563" cy="2667219"/>
          </a:xfrm>
          <a:prstGeom prst="rect">
            <a:avLst/>
          </a:prstGeom>
        </p:spPr>
      </p:pic>
      <p:pic>
        <p:nvPicPr>
          <p:cNvPr id="6" name="Resim 5" descr="ekran görüntüsü, metin, yazı tipi içeren bir resim&#10;&#10;Açıklama otomatik olarak oluşturuldu">
            <a:extLst>
              <a:ext uri="{FF2B5EF4-FFF2-40B4-BE49-F238E27FC236}">
                <a16:creationId xmlns:a16="http://schemas.microsoft.com/office/drawing/2014/main" id="{C57E5C7E-3626-9498-4884-D18C6638A681}"/>
              </a:ext>
            </a:extLst>
          </p:cNvPr>
          <p:cNvPicPr>
            <a:picLocks noChangeAspect="1"/>
          </p:cNvPicPr>
          <p:nvPr/>
        </p:nvPicPr>
        <p:blipFill>
          <a:blip r:embed="rId4"/>
          <a:stretch>
            <a:fillRect/>
          </a:stretch>
        </p:blipFill>
        <p:spPr>
          <a:xfrm>
            <a:off x="7390767" y="4350602"/>
            <a:ext cx="4289868" cy="1818713"/>
          </a:xfrm>
          <a:prstGeom prst="rect">
            <a:avLst/>
          </a:prstGeom>
        </p:spPr>
      </p:pic>
    </p:spTree>
    <p:extLst>
      <p:ext uri="{BB962C8B-B14F-4D97-AF65-F5344CB8AC3E}">
        <p14:creationId xmlns:p14="http://schemas.microsoft.com/office/powerpoint/2010/main" val="21115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C12562-9F2C-084C-6C12-BFC0800B5227}"/>
              </a:ext>
            </a:extLst>
          </p:cNvPr>
          <p:cNvSpPr>
            <a:spLocks noGrp="1"/>
          </p:cNvSpPr>
          <p:nvPr>
            <p:ph type="title"/>
          </p:nvPr>
        </p:nvSpPr>
        <p:spPr/>
        <p:txBody>
          <a:bodyPr/>
          <a:lstStyle/>
          <a:p>
            <a:r>
              <a:rPr lang="tr-TR" dirty="0"/>
              <a:t>CONCEPTUAL DESIGN &amp; UNIQUENESS</a:t>
            </a:r>
          </a:p>
        </p:txBody>
      </p:sp>
      <p:cxnSp>
        <p:nvCxnSpPr>
          <p:cNvPr id="18" name="Düz Bağlayıcı 17">
            <a:extLst>
              <a:ext uri="{FF2B5EF4-FFF2-40B4-BE49-F238E27FC236}">
                <a16:creationId xmlns:a16="http://schemas.microsoft.com/office/drawing/2014/main" id="{84313658-0287-0161-979D-4C1EFD64000E}"/>
              </a:ext>
            </a:extLst>
          </p:cNvPr>
          <p:cNvCxnSpPr>
            <a:cxnSpLocks/>
          </p:cNvCxnSpPr>
          <p:nvPr/>
        </p:nvCxnSpPr>
        <p:spPr>
          <a:xfrm>
            <a:off x="776377" y="1325332"/>
            <a:ext cx="8781691" cy="0"/>
          </a:xfrm>
          <a:prstGeom prst="line">
            <a:avLst/>
          </a:prstGeom>
          <a:ln w="19050"/>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pic>
        <p:nvPicPr>
          <p:cNvPr id="8" name="Resim 7">
            <a:extLst>
              <a:ext uri="{FF2B5EF4-FFF2-40B4-BE49-F238E27FC236}">
                <a16:creationId xmlns:a16="http://schemas.microsoft.com/office/drawing/2014/main" id="{5C50877A-CB1E-1BA4-90A0-42BF2685608A}"/>
              </a:ext>
            </a:extLst>
          </p:cNvPr>
          <p:cNvPicPr>
            <a:picLocks noChangeAspect="1"/>
          </p:cNvPicPr>
          <p:nvPr/>
        </p:nvPicPr>
        <p:blipFill>
          <a:blip r:embed="rId2"/>
          <a:stretch>
            <a:fillRect/>
          </a:stretch>
        </p:blipFill>
        <p:spPr>
          <a:xfrm>
            <a:off x="163434" y="1764991"/>
            <a:ext cx="5745660" cy="4521443"/>
          </a:xfrm>
          <a:prstGeom prst="rect">
            <a:avLst/>
          </a:prstGeom>
        </p:spPr>
      </p:pic>
      <p:pic>
        <p:nvPicPr>
          <p:cNvPr id="11" name="Resim 10">
            <a:extLst>
              <a:ext uri="{FF2B5EF4-FFF2-40B4-BE49-F238E27FC236}">
                <a16:creationId xmlns:a16="http://schemas.microsoft.com/office/drawing/2014/main" id="{5DAB591A-E0EA-34DF-AD76-44BC484FD5FB}"/>
              </a:ext>
            </a:extLst>
          </p:cNvPr>
          <p:cNvPicPr>
            <a:picLocks noChangeAspect="1"/>
          </p:cNvPicPr>
          <p:nvPr/>
        </p:nvPicPr>
        <p:blipFill>
          <a:blip r:embed="rId3"/>
          <a:stretch>
            <a:fillRect/>
          </a:stretch>
        </p:blipFill>
        <p:spPr>
          <a:xfrm>
            <a:off x="6096000" y="1638689"/>
            <a:ext cx="5640794" cy="4854186"/>
          </a:xfrm>
          <a:prstGeom prst="rect">
            <a:avLst/>
          </a:prstGeom>
        </p:spPr>
      </p:pic>
    </p:spTree>
    <p:extLst>
      <p:ext uri="{BB962C8B-B14F-4D97-AF65-F5344CB8AC3E}">
        <p14:creationId xmlns:p14="http://schemas.microsoft.com/office/powerpoint/2010/main" val="4006982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Başlık 1">
            <a:extLst>
              <a:ext uri="{FF2B5EF4-FFF2-40B4-BE49-F238E27FC236}">
                <a16:creationId xmlns:a16="http://schemas.microsoft.com/office/drawing/2014/main" id="{10875A5A-98E2-B6F5-7B5C-18AEE764D64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tr-TR" sz="2200" kern="1200" dirty="0">
                <a:solidFill>
                  <a:schemeClr val="bg1"/>
                </a:solidFill>
                <a:latin typeface="+mj-lt"/>
                <a:ea typeface="+mj-ea"/>
                <a:cs typeface="+mj-cs"/>
              </a:rPr>
              <a:t>UNIQUE DESIGN</a:t>
            </a:r>
            <a:br>
              <a:rPr lang="tr-TR" sz="2200" kern="1200" dirty="0">
                <a:solidFill>
                  <a:schemeClr val="bg1"/>
                </a:solidFill>
                <a:latin typeface="+mj-lt"/>
                <a:ea typeface="+mj-ea"/>
                <a:cs typeface="+mj-cs"/>
              </a:rPr>
            </a:br>
            <a:r>
              <a:rPr lang="tr-TR" sz="2200" kern="1200" dirty="0">
                <a:solidFill>
                  <a:schemeClr val="bg1"/>
                </a:solidFill>
                <a:latin typeface="+mj-lt"/>
                <a:ea typeface="+mj-ea"/>
                <a:cs typeface="+mj-cs"/>
              </a:rPr>
              <a:t>WITH</a:t>
            </a:r>
            <a:br>
              <a:rPr lang="tr-TR" sz="2200" kern="1200" dirty="0">
                <a:solidFill>
                  <a:schemeClr val="bg1"/>
                </a:solidFill>
                <a:latin typeface="+mj-lt"/>
                <a:ea typeface="+mj-ea"/>
                <a:cs typeface="+mj-cs"/>
              </a:rPr>
            </a:br>
            <a:r>
              <a:rPr lang="tr-TR" sz="2200" kern="1200" dirty="0">
                <a:solidFill>
                  <a:schemeClr val="bg1"/>
                </a:solidFill>
                <a:latin typeface="+mj-lt"/>
                <a:ea typeface="+mj-ea"/>
                <a:cs typeface="+mj-cs"/>
              </a:rPr>
              <a:t>GENERATIVE DESIGN</a:t>
            </a:r>
            <a:endParaRPr lang="en-US" sz="2200" kern="1200" dirty="0">
              <a:solidFill>
                <a:schemeClr val="bg1"/>
              </a:solidFill>
              <a:latin typeface="+mj-lt"/>
              <a:ea typeface="+mj-ea"/>
              <a:cs typeface="+mj-cs"/>
            </a:endParaRPr>
          </a:p>
        </p:txBody>
      </p:sp>
      <p:pic>
        <p:nvPicPr>
          <p:cNvPr id="2" name="Resim 1" descr="oyuncak, alet, vinç içeren bir resim&#10;&#10;Açıklama otomatik olarak oluşturuldu">
            <a:extLst>
              <a:ext uri="{FF2B5EF4-FFF2-40B4-BE49-F238E27FC236}">
                <a16:creationId xmlns:a16="http://schemas.microsoft.com/office/drawing/2014/main" id="{1A1F44F9-FD64-EBC8-58A5-38940FDA29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2182" y="154736"/>
            <a:ext cx="8176872" cy="6548528"/>
          </a:xfrm>
          <a:prstGeom prst="rect">
            <a:avLst/>
          </a:prstGeom>
          <a:noFill/>
          <a:ln>
            <a:noFill/>
          </a:ln>
        </p:spPr>
      </p:pic>
    </p:spTree>
    <p:extLst>
      <p:ext uri="{BB962C8B-B14F-4D97-AF65-F5344CB8AC3E}">
        <p14:creationId xmlns:p14="http://schemas.microsoft.com/office/powerpoint/2010/main" val="49120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kern="1200" dirty="0">
                <a:solidFill>
                  <a:schemeClr val="tx1"/>
                </a:solidFill>
                <a:latin typeface="+mj-lt"/>
                <a:ea typeface="+mj-ea"/>
                <a:cs typeface="+mj-cs"/>
              </a:rPr>
              <a:t>E</a:t>
            </a:r>
            <a:r>
              <a:rPr lang="tr-TR" kern="1200" dirty="0" err="1">
                <a:solidFill>
                  <a:schemeClr val="tx1"/>
                </a:solidFill>
                <a:latin typeface="+mj-lt"/>
                <a:ea typeface="+mj-ea"/>
                <a:cs typeface="+mj-cs"/>
              </a:rPr>
              <a:t>lectronical</a:t>
            </a:r>
            <a:r>
              <a:rPr lang="tr-TR" kern="1200" dirty="0">
                <a:solidFill>
                  <a:schemeClr val="tx1"/>
                </a:solidFill>
                <a:latin typeface="+mj-lt"/>
                <a:ea typeface="+mj-ea"/>
                <a:cs typeface="+mj-cs"/>
              </a:rPr>
              <a:t> Design </a:t>
            </a:r>
            <a:r>
              <a:rPr lang="tr-TR" kern="1200" dirty="0" err="1">
                <a:solidFill>
                  <a:schemeClr val="tx1"/>
                </a:solidFill>
                <a:latin typeface="+mj-lt"/>
                <a:ea typeface="+mj-ea"/>
                <a:cs typeface="+mj-cs"/>
              </a:rPr>
              <a:t>Realization</a:t>
            </a:r>
            <a:endParaRPr lang="en-US"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10D6D45-E868-C335-4D30-9A9453FA94B8}"/>
              </a:ext>
            </a:extLst>
          </p:cNvPr>
          <p:cNvPicPr>
            <a:picLocks noChangeAspect="1"/>
          </p:cNvPicPr>
          <p:nvPr/>
        </p:nvPicPr>
        <p:blipFill>
          <a:blip r:embed="rId2"/>
          <a:stretch>
            <a:fillRect/>
          </a:stretch>
        </p:blipFill>
        <p:spPr>
          <a:xfrm>
            <a:off x="234333" y="1252538"/>
            <a:ext cx="5725823" cy="5499698"/>
          </a:xfrm>
          <a:prstGeom prst="rect">
            <a:avLst/>
          </a:prstGeom>
        </p:spPr>
      </p:pic>
      <p:pic>
        <p:nvPicPr>
          <p:cNvPr id="8" name="Resim 7">
            <a:extLst>
              <a:ext uri="{FF2B5EF4-FFF2-40B4-BE49-F238E27FC236}">
                <a16:creationId xmlns:a16="http://schemas.microsoft.com/office/drawing/2014/main" id="{5C844445-CB6F-D1A5-BB65-C5EB915EB611}"/>
              </a:ext>
            </a:extLst>
          </p:cNvPr>
          <p:cNvPicPr>
            <a:picLocks noChangeAspect="1"/>
          </p:cNvPicPr>
          <p:nvPr/>
        </p:nvPicPr>
        <p:blipFill>
          <a:blip r:embed="rId3"/>
          <a:stretch>
            <a:fillRect/>
          </a:stretch>
        </p:blipFill>
        <p:spPr>
          <a:xfrm>
            <a:off x="6212389" y="1223354"/>
            <a:ext cx="5889680" cy="5580000"/>
          </a:xfrm>
          <a:prstGeom prst="rect">
            <a:avLst/>
          </a:prstGeom>
        </p:spPr>
      </p:pic>
    </p:spTree>
    <p:extLst>
      <p:ext uri="{BB962C8B-B14F-4D97-AF65-F5344CB8AC3E}">
        <p14:creationId xmlns:p14="http://schemas.microsoft.com/office/powerpoint/2010/main" val="4163371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C65F4001-CFDE-884F-96BE-523973A80C93}"/>
              </a:ext>
            </a:extLst>
          </p:cNvPr>
          <p:cNvPicPr>
            <a:picLocks noChangeAspect="1"/>
          </p:cNvPicPr>
          <p:nvPr/>
        </p:nvPicPr>
        <p:blipFill>
          <a:blip r:embed="rId2"/>
          <a:stretch>
            <a:fillRect/>
          </a:stretch>
        </p:blipFill>
        <p:spPr>
          <a:xfrm>
            <a:off x="3647170" y="1505524"/>
            <a:ext cx="8301590" cy="4916777"/>
          </a:xfrm>
          <a:prstGeom prst="rect">
            <a:avLst/>
          </a:prstGeom>
        </p:spPr>
      </p:pic>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kern="1200" dirty="0">
                <a:solidFill>
                  <a:schemeClr val="tx1"/>
                </a:solidFill>
                <a:latin typeface="+mj-lt"/>
                <a:ea typeface="+mj-ea"/>
                <a:cs typeface="+mj-cs"/>
              </a:rPr>
              <a:t>E</a:t>
            </a:r>
            <a:r>
              <a:rPr lang="tr-TR" kern="1200" dirty="0" err="1">
                <a:solidFill>
                  <a:schemeClr val="tx1"/>
                </a:solidFill>
                <a:latin typeface="+mj-lt"/>
                <a:ea typeface="+mj-ea"/>
                <a:cs typeface="+mj-cs"/>
              </a:rPr>
              <a:t>lectronical</a:t>
            </a:r>
            <a:r>
              <a:rPr lang="tr-TR" kern="1200" dirty="0">
                <a:solidFill>
                  <a:schemeClr val="tx1"/>
                </a:solidFill>
                <a:latin typeface="+mj-lt"/>
                <a:ea typeface="+mj-ea"/>
                <a:cs typeface="+mj-cs"/>
              </a:rPr>
              <a:t> Design </a:t>
            </a:r>
            <a:r>
              <a:rPr lang="tr-TR" kern="1200" dirty="0" err="1">
                <a:solidFill>
                  <a:schemeClr val="tx1"/>
                </a:solidFill>
                <a:latin typeface="+mj-lt"/>
                <a:ea typeface="+mj-ea"/>
                <a:cs typeface="+mj-cs"/>
              </a:rPr>
              <a:t>Realization</a:t>
            </a:r>
            <a:endParaRPr lang="en-US" kern="1200" dirty="0">
              <a:solidFill>
                <a:schemeClr val="tx1"/>
              </a:solidFill>
              <a:latin typeface="+mj-lt"/>
              <a:ea typeface="+mj-ea"/>
              <a:cs typeface="+mj-cs"/>
            </a:endParaRPr>
          </a:p>
        </p:txBody>
      </p:sp>
      <p:pic>
        <p:nvPicPr>
          <p:cNvPr id="4" name="Resim 3">
            <a:extLst>
              <a:ext uri="{FF2B5EF4-FFF2-40B4-BE49-F238E27FC236}">
                <a16:creationId xmlns:a16="http://schemas.microsoft.com/office/drawing/2014/main" id="{FD3AD8AE-4A56-AB3D-DF55-26764FAB737C}"/>
              </a:ext>
            </a:extLst>
          </p:cNvPr>
          <p:cNvPicPr>
            <a:picLocks noChangeAspect="1"/>
          </p:cNvPicPr>
          <p:nvPr/>
        </p:nvPicPr>
        <p:blipFill>
          <a:blip r:embed="rId3"/>
          <a:stretch>
            <a:fillRect/>
          </a:stretch>
        </p:blipFill>
        <p:spPr>
          <a:xfrm>
            <a:off x="104614" y="1794566"/>
            <a:ext cx="3916271" cy="4070522"/>
          </a:xfrm>
          <a:prstGeom prst="rect">
            <a:avLst/>
          </a:prstGeom>
        </p:spPr>
      </p:pic>
    </p:spTree>
    <p:extLst>
      <p:ext uri="{BB962C8B-B14F-4D97-AF65-F5344CB8AC3E}">
        <p14:creationId xmlns:p14="http://schemas.microsoft.com/office/powerpoint/2010/main" val="282062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53B520-763D-E93C-92DD-FAF322AA8539}"/>
              </a:ext>
            </a:extLst>
          </p:cNvPr>
          <p:cNvSpPr>
            <a:spLocks noGrp="1"/>
          </p:cNvSpPr>
          <p:nvPr>
            <p:ph type="ctr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000" kern="1200">
                <a:solidFill>
                  <a:schemeClr val="bg1"/>
                </a:solidFill>
                <a:latin typeface="+mj-lt"/>
                <a:ea typeface="+mj-ea"/>
                <a:cs typeface="+mj-cs"/>
              </a:rPr>
              <a:t>INTRODUCTION</a:t>
            </a:r>
          </a:p>
        </p:txBody>
      </p:sp>
      <p:grpSp>
        <p:nvGrpSpPr>
          <p:cNvPr id="8" name="Grup 7">
            <a:extLst>
              <a:ext uri="{FF2B5EF4-FFF2-40B4-BE49-F238E27FC236}">
                <a16:creationId xmlns:a16="http://schemas.microsoft.com/office/drawing/2014/main" id="{4A3A50CC-A1B2-5C7D-B5C5-46727F5EDD2F}"/>
              </a:ext>
            </a:extLst>
          </p:cNvPr>
          <p:cNvGrpSpPr/>
          <p:nvPr/>
        </p:nvGrpSpPr>
        <p:grpSpPr>
          <a:xfrm>
            <a:off x="4593599" y="4218316"/>
            <a:ext cx="6599207" cy="1759789"/>
            <a:chOff x="4718649" y="4226943"/>
            <a:chExt cx="6599207" cy="1759789"/>
          </a:xfrm>
        </p:grpSpPr>
        <p:pic>
          <p:nvPicPr>
            <p:cNvPr id="5" name="Resim 4" descr="metin, yazı tipi, ekran görüntüsü, diyagram içeren bir resim&#10;&#10;Açıklama otomatik olarak oluşturuldu">
              <a:extLst>
                <a:ext uri="{FF2B5EF4-FFF2-40B4-BE49-F238E27FC236}">
                  <a16:creationId xmlns:a16="http://schemas.microsoft.com/office/drawing/2014/main" id="{23C88484-24E6-01E3-C317-D52D3C3B3FDC}"/>
                </a:ext>
              </a:extLst>
            </p:cNvPr>
            <p:cNvPicPr>
              <a:picLocks noChangeAspect="1"/>
            </p:cNvPicPr>
            <p:nvPr/>
          </p:nvPicPr>
          <p:blipFill>
            <a:blip r:embed="rId2"/>
            <a:stretch>
              <a:fillRect/>
            </a:stretch>
          </p:blipFill>
          <p:spPr>
            <a:xfrm>
              <a:off x="4939151" y="4318746"/>
              <a:ext cx="6158201" cy="1576181"/>
            </a:xfrm>
            <a:prstGeom prst="rect">
              <a:avLst/>
            </a:prstGeom>
          </p:spPr>
        </p:pic>
        <p:sp>
          <p:nvSpPr>
            <p:cNvPr id="6" name="Dikdörtgen: Köşeleri Yuvarlatılmış 5">
              <a:extLst>
                <a:ext uri="{FF2B5EF4-FFF2-40B4-BE49-F238E27FC236}">
                  <a16:creationId xmlns:a16="http://schemas.microsoft.com/office/drawing/2014/main" id="{9F179C1D-3F97-C5A6-95E7-75AA86053FC0}"/>
                </a:ext>
              </a:extLst>
            </p:cNvPr>
            <p:cNvSpPr/>
            <p:nvPr/>
          </p:nvSpPr>
          <p:spPr>
            <a:xfrm>
              <a:off x="4718649" y="4226943"/>
              <a:ext cx="6599207" cy="1759789"/>
            </a:xfrm>
            <a:prstGeom prst="roundRect">
              <a:avLst/>
            </a:prstGeom>
            <a:noFill/>
            <a:ln w="19050">
              <a:solidFill>
                <a:srgbClr val="00206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pic>
        <p:nvPicPr>
          <p:cNvPr id="9" name="Resim 8">
            <a:extLst>
              <a:ext uri="{FF2B5EF4-FFF2-40B4-BE49-F238E27FC236}">
                <a16:creationId xmlns:a16="http://schemas.microsoft.com/office/drawing/2014/main" id="{A1A61F96-3D7A-4CF8-388B-267962C02A0C}"/>
              </a:ext>
            </a:extLst>
          </p:cNvPr>
          <p:cNvPicPr>
            <a:picLocks noChangeAspect="1"/>
          </p:cNvPicPr>
          <p:nvPr/>
        </p:nvPicPr>
        <p:blipFill rotWithShape="1">
          <a:blip r:embed="rId3"/>
          <a:srcRect b="11274"/>
          <a:stretch/>
        </p:blipFill>
        <p:spPr>
          <a:xfrm>
            <a:off x="4924353" y="1310764"/>
            <a:ext cx="6158201" cy="2579750"/>
          </a:xfrm>
          <a:prstGeom prst="rect">
            <a:avLst/>
          </a:prstGeom>
        </p:spPr>
      </p:pic>
      <p:sp>
        <p:nvSpPr>
          <p:cNvPr id="7" name="Dikdörtgen: Köşeleri Yuvarlatılmış 6">
            <a:extLst>
              <a:ext uri="{FF2B5EF4-FFF2-40B4-BE49-F238E27FC236}">
                <a16:creationId xmlns:a16="http://schemas.microsoft.com/office/drawing/2014/main" id="{0FBAE75C-F407-E95D-D8E4-C86C82492CC7}"/>
              </a:ext>
            </a:extLst>
          </p:cNvPr>
          <p:cNvSpPr/>
          <p:nvPr/>
        </p:nvSpPr>
        <p:spPr>
          <a:xfrm>
            <a:off x="4234487" y="1388853"/>
            <a:ext cx="7317433" cy="2501660"/>
          </a:xfrm>
          <a:prstGeom prst="roundRect">
            <a:avLst/>
          </a:prstGeom>
          <a:noFill/>
          <a:ln w="19050">
            <a:solidFill>
              <a:srgbClr val="00206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81824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kern="1200" dirty="0">
                <a:solidFill>
                  <a:schemeClr val="tx1"/>
                </a:solidFill>
                <a:latin typeface="+mj-lt"/>
                <a:ea typeface="+mj-ea"/>
                <a:cs typeface="+mj-cs"/>
              </a:rPr>
              <a:t>E</a:t>
            </a:r>
            <a:r>
              <a:rPr lang="tr-TR" kern="1200" dirty="0" err="1">
                <a:solidFill>
                  <a:schemeClr val="tx1"/>
                </a:solidFill>
                <a:latin typeface="+mj-lt"/>
                <a:ea typeface="+mj-ea"/>
                <a:cs typeface="+mj-cs"/>
              </a:rPr>
              <a:t>lectronical</a:t>
            </a:r>
            <a:r>
              <a:rPr lang="tr-TR" kern="1200" dirty="0">
                <a:solidFill>
                  <a:schemeClr val="tx1"/>
                </a:solidFill>
                <a:latin typeface="+mj-lt"/>
                <a:ea typeface="+mj-ea"/>
                <a:cs typeface="+mj-cs"/>
              </a:rPr>
              <a:t> Design </a:t>
            </a:r>
            <a:r>
              <a:rPr lang="tr-TR" kern="1200" dirty="0" err="1">
                <a:solidFill>
                  <a:schemeClr val="tx1"/>
                </a:solidFill>
                <a:latin typeface="+mj-lt"/>
                <a:ea typeface="+mj-ea"/>
                <a:cs typeface="+mj-cs"/>
              </a:rPr>
              <a:t>Realization</a:t>
            </a:r>
            <a:endParaRPr lang="en-US"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79C8486C-96A5-892B-3012-F264B6766075}"/>
              </a:ext>
            </a:extLst>
          </p:cNvPr>
          <p:cNvPicPr>
            <a:picLocks noChangeAspect="1"/>
          </p:cNvPicPr>
          <p:nvPr/>
        </p:nvPicPr>
        <p:blipFill rotWithShape="1">
          <a:blip r:embed="rId2"/>
          <a:srcRect b="9085"/>
          <a:stretch/>
        </p:blipFill>
        <p:spPr>
          <a:xfrm>
            <a:off x="138551" y="1834494"/>
            <a:ext cx="5952009" cy="3968268"/>
          </a:xfrm>
          <a:prstGeom prst="rect">
            <a:avLst/>
          </a:prstGeom>
        </p:spPr>
      </p:pic>
      <p:pic>
        <p:nvPicPr>
          <p:cNvPr id="8" name="Resim 7">
            <a:extLst>
              <a:ext uri="{FF2B5EF4-FFF2-40B4-BE49-F238E27FC236}">
                <a16:creationId xmlns:a16="http://schemas.microsoft.com/office/drawing/2014/main" id="{FA85869D-3578-8551-0713-374A3A19D42F}"/>
              </a:ext>
            </a:extLst>
          </p:cNvPr>
          <p:cNvPicPr>
            <a:picLocks noChangeAspect="1"/>
          </p:cNvPicPr>
          <p:nvPr/>
        </p:nvPicPr>
        <p:blipFill rotWithShape="1">
          <a:blip r:embed="rId3"/>
          <a:srcRect b="9085"/>
          <a:stretch/>
        </p:blipFill>
        <p:spPr>
          <a:xfrm>
            <a:off x="6205848" y="1816022"/>
            <a:ext cx="5862660" cy="3968268"/>
          </a:xfrm>
          <a:prstGeom prst="rect">
            <a:avLst/>
          </a:prstGeom>
        </p:spPr>
      </p:pic>
    </p:spTree>
    <p:extLst>
      <p:ext uri="{BB962C8B-B14F-4D97-AF65-F5344CB8AC3E}">
        <p14:creationId xmlns:p14="http://schemas.microsoft.com/office/powerpoint/2010/main" val="4244749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kern="1200" dirty="0">
                <a:solidFill>
                  <a:schemeClr val="tx1"/>
                </a:solidFill>
                <a:latin typeface="+mj-lt"/>
                <a:ea typeface="+mj-ea"/>
                <a:cs typeface="+mj-cs"/>
              </a:rPr>
              <a:t>E</a:t>
            </a:r>
            <a:r>
              <a:rPr lang="tr-TR" kern="1200" dirty="0" err="1">
                <a:solidFill>
                  <a:schemeClr val="tx1"/>
                </a:solidFill>
                <a:latin typeface="+mj-lt"/>
                <a:ea typeface="+mj-ea"/>
                <a:cs typeface="+mj-cs"/>
              </a:rPr>
              <a:t>lectronical</a:t>
            </a:r>
            <a:r>
              <a:rPr lang="tr-TR" kern="1200" dirty="0">
                <a:solidFill>
                  <a:schemeClr val="tx1"/>
                </a:solidFill>
                <a:latin typeface="+mj-lt"/>
                <a:ea typeface="+mj-ea"/>
                <a:cs typeface="+mj-cs"/>
              </a:rPr>
              <a:t> Design </a:t>
            </a:r>
            <a:r>
              <a:rPr lang="tr-TR" kern="1200" dirty="0" err="1">
                <a:solidFill>
                  <a:schemeClr val="tx1"/>
                </a:solidFill>
                <a:latin typeface="+mj-lt"/>
                <a:ea typeface="+mj-ea"/>
                <a:cs typeface="+mj-cs"/>
              </a:rPr>
              <a:t>Realization</a:t>
            </a:r>
            <a:endParaRPr lang="en-US" kern="1200" dirty="0">
              <a:solidFill>
                <a:schemeClr val="tx1"/>
              </a:solidFill>
              <a:latin typeface="+mj-lt"/>
              <a:ea typeface="+mj-ea"/>
              <a:cs typeface="+mj-cs"/>
            </a:endParaRPr>
          </a:p>
        </p:txBody>
      </p:sp>
      <p:pic>
        <p:nvPicPr>
          <p:cNvPr id="3" name="Picture 9" descr="A hand holding a small black box with wires&#10;&#10;Description automatically generated">
            <a:extLst>
              <a:ext uri="{FF2B5EF4-FFF2-40B4-BE49-F238E27FC236}">
                <a16:creationId xmlns:a16="http://schemas.microsoft.com/office/drawing/2014/main" id="{09BEF3F2-7370-7E3F-D54A-D84EF516823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3055" y="1428022"/>
            <a:ext cx="3806358" cy="5074833"/>
          </a:xfrm>
          <a:prstGeom prst="rect">
            <a:avLst/>
          </a:prstGeom>
          <a:noFill/>
          <a:ln>
            <a:noFill/>
          </a:ln>
        </p:spPr>
      </p:pic>
      <p:pic>
        <p:nvPicPr>
          <p:cNvPr id="4" name="Picture 7" descr="A hand holding a small black device with wires&#10;&#10;Description automatically generated">
            <a:extLst>
              <a:ext uri="{FF2B5EF4-FFF2-40B4-BE49-F238E27FC236}">
                <a16:creationId xmlns:a16="http://schemas.microsoft.com/office/drawing/2014/main" id="{467CBC1F-6D52-9F9D-75FE-FC5F706580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8361" y="1428022"/>
            <a:ext cx="3806358" cy="5074833"/>
          </a:xfrm>
          <a:prstGeom prst="rect">
            <a:avLst/>
          </a:prstGeom>
          <a:noFill/>
          <a:ln>
            <a:noFill/>
          </a:ln>
        </p:spPr>
      </p:pic>
    </p:spTree>
    <p:extLst>
      <p:ext uri="{BB962C8B-B14F-4D97-AF65-F5344CB8AC3E}">
        <p14:creationId xmlns:p14="http://schemas.microsoft.com/office/powerpoint/2010/main" val="77680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73408" y="2493034"/>
            <a:ext cx="3616913" cy="1294220"/>
          </a:xfrm>
        </p:spPr>
        <p:txBody>
          <a:bodyPr vert="horz" lIns="91440" tIns="45720" rIns="91440" bIns="45720" rtlCol="0" anchor="b">
            <a:noAutofit/>
          </a:bodyPr>
          <a:lstStyle/>
          <a:p>
            <a:pPr algn="ctr"/>
            <a:r>
              <a:rPr lang="en-US" kern="1200" dirty="0">
                <a:solidFill>
                  <a:schemeClr val="tx1"/>
                </a:solidFill>
                <a:latin typeface="+mj-lt"/>
                <a:ea typeface="+mj-ea"/>
                <a:cs typeface="+mj-cs"/>
              </a:rPr>
              <a:t>SOFTWARE</a:t>
            </a:r>
            <a:r>
              <a:rPr lang="tr-TR" kern="1200" dirty="0">
                <a:solidFill>
                  <a:schemeClr val="tx1"/>
                </a:solidFill>
                <a:latin typeface="+mj-lt"/>
                <a:ea typeface="+mj-ea"/>
                <a:cs typeface="+mj-cs"/>
              </a:rPr>
              <a:t> &amp;</a:t>
            </a:r>
            <a:br>
              <a:rPr lang="tr-TR" kern="1200" dirty="0">
                <a:solidFill>
                  <a:schemeClr val="tx1"/>
                </a:solidFill>
                <a:latin typeface="+mj-lt"/>
                <a:ea typeface="+mj-ea"/>
                <a:cs typeface="+mj-cs"/>
              </a:rPr>
            </a:br>
            <a:r>
              <a:rPr lang="en-US" kern="1200" dirty="0">
                <a:solidFill>
                  <a:schemeClr val="tx1"/>
                </a:solidFill>
                <a:latin typeface="+mj-lt"/>
                <a:ea typeface="+mj-ea"/>
                <a:cs typeface="+mj-cs"/>
              </a:rPr>
              <a:t>ALGORYTHM</a:t>
            </a:r>
          </a:p>
        </p:txBody>
      </p:sp>
      <p:pic>
        <p:nvPicPr>
          <p:cNvPr id="4" name="Resim 3" descr="metin, ekran görüntüsü, diyagram, paralel içeren bir resim&#10;&#10;Açıklama otomatik olarak oluşturuldu">
            <a:extLst>
              <a:ext uri="{FF2B5EF4-FFF2-40B4-BE49-F238E27FC236}">
                <a16:creationId xmlns:a16="http://schemas.microsoft.com/office/drawing/2014/main" id="{CB59B469-8E96-71F3-6EB1-E2768B72751E}"/>
              </a:ext>
            </a:extLst>
          </p:cNvPr>
          <p:cNvPicPr>
            <a:picLocks noChangeAspect="1"/>
          </p:cNvPicPr>
          <p:nvPr/>
        </p:nvPicPr>
        <p:blipFill>
          <a:blip r:embed="rId2"/>
          <a:stretch>
            <a:fillRect/>
          </a:stretch>
        </p:blipFill>
        <p:spPr>
          <a:xfrm>
            <a:off x="6179414" y="114142"/>
            <a:ext cx="5635257" cy="6629715"/>
          </a:xfrm>
          <a:prstGeom prst="rect">
            <a:avLst/>
          </a:prstGeom>
        </p:spPr>
      </p:pic>
    </p:spTree>
    <p:extLst>
      <p:ext uri="{BB962C8B-B14F-4D97-AF65-F5344CB8AC3E}">
        <p14:creationId xmlns:p14="http://schemas.microsoft.com/office/powerpoint/2010/main" val="398752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761799" y="381001"/>
            <a:ext cx="6165473" cy="921490"/>
          </a:xfrm>
        </p:spPr>
        <p:txBody>
          <a:bodyPr vert="horz" lIns="91440" tIns="45720" rIns="91440" bIns="45720" rtlCol="0" anchor="ctr">
            <a:normAutofit/>
          </a:bodyPr>
          <a:lstStyle/>
          <a:p>
            <a:r>
              <a:rPr lang="en-US" sz="4000" dirty="0"/>
              <a:t>SOFTWARE &amp;</a:t>
            </a:r>
            <a:r>
              <a:rPr lang="tr-TR" sz="4000" dirty="0"/>
              <a:t> </a:t>
            </a:r>
            <a:r>
              <a:rPr lang="en-US" sz="4000" dirty="0"/>
              <a:t>ALGORYTHM</a:t>
            </a:r>
          </a:p>
        </p:txBody>
      </p:sp>
      <p:sp>
        <p:nvSpPr>
          <p:cNvPr id="3" name="Metin kutusu 2">
            <a:extLst>
              <a:ext uri="{FF2B5EF4-FFF2-40B4-BE49-F238E27FC236}">
                <a16:creationId xmlns:a16="http://schemas.microsoft.com/office/drawing/2014/main" id="{3FE452E4-095A-5624-2597-9A4F886532D9}"/>
              </a:ext>
            </a:extLst>
          </p:cNvPr>
          <p:cNvSpPr txBox="1"/>
          <p:nvPr/>
        </p:nvSpPr>
        <p:spPr>
          <a:xfrm>
            <a:off x="436417" y="1483745"/>
            <a:ext cx="6400800" cy="475152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600" dirty="0"/>
              <a:t>In the electronic design, four separate code bases were created for the four microcontrollers: Master Arm, Master Arm I2C Slave, Slave Arm, and Slave Arm I2C Slave. </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Each code handles communication and control for its respective microcontroller. For example, the Master Pico code communicates with the Master Arm I2C Slave via I2C and receives data from the NRF24L01, which sets the master arm's setpoint based on the slave arm's encoder data. </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Feedback from the master arm's encoders is transmitted to the Slave Pico as setpoints. These setpoints and feedback data are used in PID control to manage the motors.</a:t>
            </a:r>
          </a:p>
          <a:p>
            <a:pPr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 The code includes necessary libraries, force transmission coefficients, functions, and defines angular motion limits for each joint. Comments and optimizations ensure clarity and efficient operation. The same setup applies to the Slave Arm.</a:t>
            </a:r>
          </a:p>
        </p:txBody>
      </p:sp>
      <p:sp>
        <p:nvSpPr>
          <p:cNvPr id="6" name="Metin kutusu 5">
            <a:extLst>
              <a:ext uri="{FF2B5EF4-FFF2-40B4-BE49-F238E27FC236}">
                <a16:creationId xmlns:a16="http://schemas.microsoft.com/office/drawing/2014/main" id="{4BB77CB5-4548-6D1B-8F62-4586D419A857}"/>
              </a:ext>
            </a:extLst>
          </p:cNvPr>
          <p:cNvSpPr txBox="1"/>
          <p:nvPr/>
        </p:nvSpPr>
        <p:spPr>
          <a:xfrm>
            <a:off x="7273633" y="4632384"/>
            <a:ext cx="4391893" cy="2694621"/>
          </a:xfrm>
          <a:prstGeom prst="rect">
            <a:avLst/>
          </a:prstGeom>
        </p:spPr>
        <p:txBody>
          <a:bodyPr vert="horz" lIns="91440" tIns="45720" rIns="91440" bIns="45720" rtlCol="0" anchor="ctr">
            <a:normAutofit/>
          </a:bodyPr>
          <a:lstStyle/>
          <a:p>
            <a:pPr marL="57150">
              <a:lnSpc>
                <a:spcPct val="90000"/>
              </a:lnSpc>
              <a:spcAft>
                <a:spcPts val="600"/>
              </a:spcAft>
            </a:pPr>
            <a:r>
              <a:rPr lang="en-US" sz="1600" i="1" dirty="0"/>
              <a:t>To view the codes, please refer to the code section in the Appendix</a:t>
            </a:r>
            <a:r>
              <a:rPr lang="tr-TR" sz="1600" i="1" dirty="0"/>
              <a:t>;</a:t>
            </a:r>
            <a:br>
              <a:rPr lang="tr-TR" sz="1600" i="1" dirty="0"/>
            </a:br>
            <a:endParaRPr lang="tr-TR" sz="1600" i="1" dirty="0"/>
          </a:p>
          <a:p>
            <a:pPr marL="342900" indent="-285750">
              <a:lnSpc>
                <a:spcPct val="90000"/>
              </a:lnSpc>
              <a:spcAft>
                <a:spcPts val="600"/>
              </a:spcAft>
              <a:buFont typeface="Arial" panose="020B0604020202020204" pitchFamily="34" charset="0"/>
              <a:buChar char="•"/>
            </a:pPr>
            <a:r>
              <a:rPr lang="tr-TR" sz="1600" i="1" dirty="0"/>
              <a:t>Master </a:t>
            </a:r>
            <a:r>
              <a:rPr lang="tr-TR" sz="1600" i="1" dirty="0" err="1"/>
              <a:t>Arm</a:t>
            </a:r>
            <a:r>
              <a:rPr lang="tr-TR" sz="1600" i="1" dirty="0"/>
              <a:t> </a:t>
            </a:r>
            <a:r>
              <a:rPr lang="tr-TR" sz="1600" i="1" dirty="0" err="1"/>
              <a:t>Code</a:t>
            </a:r>
            <a:endParaRPr lang="tr-TR" sz="1600" i="1" dirty="0"/>
          </a:p>
          <a:p>
            <a:pPr marL="342900" indent="-285750">
              <a:lnSpc>
                <a:spcPct val="90000"/>
              </a:lnSpc>
              <a:spcAft>
                <a:spcPts val="600"/>
              </a:spcAft>
              <a:buFont typeface="Arial" panose="020B0604020202020204" pitchFamily="34" charset="0"/>
              <a:buChar char="•"/>
            </a:pPr>
            <a:r>
              <a:rPr lang="tr-TR" sz="1600" i="1" dirty="0"/>
              <a:t>Master </a:t>
            </a:r>
            <a:r>
              <a:rPr lang="tr-TR" sz="1600" i="1" dirty="0" err="1"/>
              <a:t>Arm</a:t>
            </a:r>
            <a:r>
              <a:rPr lang="tr-TR" sz="1600" i="1" dirty="0"/>
              <a:t> I2C </a:t>
            </a:r>
            <a:r>
              <a:rPr lang="tr-TR" sz="1600" i="1" dirty="0" err="1"/>
              <a:t>Slave</a:t>
            </a:r>
            <a:r>
              <a:rPr lang="tr-TR" sz="1600" i="1" dirty="0"/>
              <a:t> </a:t>
            </a:r>
            <a:r>
              <a:rPr lang="tr-TR" sz="1600" i="1" dirty="0" err="1"/>
              <a:t>Code</a:t>
            </a:r>
            <a:endParaRPr lang="tr-TR" sz="1600" i="1" dirty="0"/>
          </a:p>
          <a:p>
            <a:pPr marL="342900" indent="-285750">
              <a:lnSpc>
                <a:spcPct val="90000"/>
              </a:lnSpc>
              <a:spcAft>
                <a:spcPts val="600"/>
              </a:spcAft>
              <a:buFont typeface="Arial" panose="020B0604020202020204" pitchFamily="34" charset="0"/>
              <a:buChar char="•"/>
            </a:pPr>
            <a:r>
              <a:rPr lang="tr-TR" sz="1600" i="1" dirty="0" err="1"/>
              <a:t>Slave</a:t>
            </a:r>
            <a:r>
              <a:rPr lang="tr-TR" sz="1600" i="1" dirty="0"/>
              <a:t> </a:t>
            </a:r>
            <a:r>
              <a:rPr lang="tr-TR" sz="1600" i="1" dirty="0" err="1"/>
              <a:t>Arm</a:t>
            </a:r>
            <a:r>
              <a:rPr lang="tr-TR" sz="1600" i="1" dirty="0"/>
              <a:t> </a:t>
            </a:r>
            <a:r>
              <a:rPr lang="tr-TR" sz="1600" i="1" dirty="0" err="1"/>
              <a:t>Code</a:t>
            </a:r>
            <a:endParaRPr lang="tr-TR" sz="1600" i="1" dirty="0"/>
          </a:p>
          <a:p>
            <a:pPr marL="342900" indent="-285750">
              <a:lnSpc>
                <a:spcPct val="90000"/>
              </a:lnSpc>
              <a:spcAft>
                <a:spcPts val="600"/>
              </a:spcAft>
              <a:buFont typeface="Arial" panose="020B0604020202020204" pitchFamily="34" charset="0"/>
              <a:buChar char="•"/>
            </a:pPr>
            <a:r>
              <a:rPr lang="tr-TR" sz="1600" i="1" dirty="0" err="1"/>
              <a:t>Slave</a:t>
            </a:r>
            <a:r>
              <a:rPr lang="tr-TR" sz="1600" i="1" dirty="0"/>
              <a:t> </a:t>
            </a:r>
            <a:r>
              <a:rPr lang="tr-TR" sz="1600" i="1" dirty="0" err="1"/>
              <a:t>Arm</a:t>
            </a:r>
            <a:r>
              <a:rPr lang="tr-TR" sz="1600" i="1" dirty="0"/>
              <a:t> I2C </a:t>
            </a:r>
            <a:r>
              <a:rPr lang="tr-TR" sz="1600" i="1" dirty="0" err="1"/>
              <a:t>Slave</a:t>
            </a:r>
            <a:r>
              <a:rPr lang="tr-TR" sz="1600" i="1" dirty="0"/>
              <a:t> </a:t>
            </a:r>
            <a:r>
              <a:rPr lang="tr-TR" sz="1600" i="1" dirty="0" err="1"/>
              <a:t>Code</a:t>
            </a:r>
            <a:endParaRPr lang="tr-TR" sz="1600" i="1" dirty="0"/>
          </a:p>
          <a:p>
            <a:pPr marL="342900" indent="-285750">
              <a:lnSpc>
                <a:spcPct val="90000"/>
              </a:lnSpc>
              <a:spcAft>
                <a:spcPts val="600"/>
              </a:spcAft>
              <a:buFont typeface="Arial" panose="020B0604020202020204" pitchFamily="34" charset="0"/>
              <a:buChar char="•"/>
            </a:pPr>
            <a:endParaRPr lang="tr-TR" sz="1600" i="1" dirty="0"/>
          </a:p>
          <a:p>
            <a:pPr marL="57150">
              <a:lnSpc>
                <a:spcPct val="90000"/>
              </a:lnSpc>
              <a:spcAft>
                <a:spcPts val="600"/>
              </a:spcAft>
            </a:pPr>
            <a:endParaRPr lang="tr-TR" sz="1600" i="1" dirty="0"/>
          </a:p>
          <a:p>
            <a:pPr marL="57150">
              <a:lnSpc>
                <a:spcPct val="90000"/>
              </a:lnSpc>
              <a:spcAft>
                <a:spcPts val="600"/>
              </a:spcAft>
            </a:pPr>
            <a:endParaRPr lang="en-US" sz="1600" i="1" dirty="0"/>
          </a:p>
        </p:txBody>
      </p:sp>
      <p:pic>
        <p:nvPicPr>
          <p:cNvPr id="7" name="Resim 6">
            <a:extLst>
              <a:ext uri="{FF2B5EF4-FFF2-40B4-BE49-F238E27FC236}">
                <a16:creationId xmlns:a16="http://schemas.microsoft.com/office/drawing/2014/main" id="{585A5E4F-885B-8A67-DD1B-67F6FDCEAFE2}"/>
              </a:ext>
            </a:extLst>
          </p:cNvPr>
          <p:cNvPicPr>
            <a:picLocks noChangeAspect="1"/>
          </p:cNvPicPr>
          <p:nvPr/>
        </p:nvPicPr>
        <p:blipFill rotWithShape="1">
          <a:blip r:embed="rId2"/>
          <a:srcRect l="10309" t="13593" r="10094" b="3705"/>
          <a:stretch/>
        </p:blipFill>
        <p:spPr>
          <a:xfrm>
            <a:off x="6927272" y="1483744"/>
            <a:ext cx="4822167" cy="2967387"/>
          </a:xfrm>
          <a:prstGeom prst="rect">
            <a:avLst/>
          </a:prstGeom>
        </p:spPr>
      </p:pic>
    </p:spTree>
    <p:extLst>
      <p:ext uri="{BB962C8B-B14F-4D97-AF65-F5344CB8AC3E}">
        <p14:creationId xmlns:p14="http://schemas.microsoft.com/office/powerpoint/2010/main" val="2468865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kern="1200" dirty="0">
                <a:solidFill>
                  <a:schemeClr val="tx1"/>
                </a:solidFill>
                <a:latin typeface="+mj-lt"/>
                <a:ea typeface="+mj-ea"/>
                <a:cs typeface="+mj-cs"/>
              </a:rPr>
              <a:t>CONTROL</a:t>
            </a:r>
          </a:p>
        </p:txBody>
      </p:sp>
      <p:pic>
        <p:nvPicPr>
          <p:cNvPr id="4" name="Resim 3" descr="A diagram of a computer program&#10;&#10;Description automatically generated with medium confidence">
            <a:extLst>
              <a:ext uri="{FF2B5EF4-FFF2-40B4-BE49-F238E27FC236}">
                <a16:creationId xmlns:a16="http://schemas.microsoft.com/office/drawing/2014/main" id="{25356B03-7F7A-79B9-7235-F59CA770EF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07454" y="2115483"/>
            <a:ext cx="11977092" cy="4581236"/>
          </a:xfrm>
          <a:prstGeom prst="rect">
            <a:avLst/>
          </a:prstGeom>
          <a:noFill/>
        </p:spPr>
      </p:pic>
    </p:spTree>
    <p:extLst>
      <p:ext uri="{BB962C8B-B14F-4D97-AF65-F5344CB8AC3E}">
        <p14:creationId xmlns:p14="http://schemas.microsoft.com/office/powerpoint/2010/main" val="2795914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kern="1200" dirty="0">
                <a:solidFill>
                  <a:schemeClr val="tx1"/>
                </a:solidFill>
                <a:latin typeface="+mj-lt"/>
                <a:ea typeface="+mj-ea"/>
                <a:cs typeface="+mj-cs"/>
              </a:rPr>
              <a:t>CONTROL</a:t>
            </a:r>
          </a:p>
        </p:txBody>
      </p:sp>
      <p:pic>
        <p:nvPicPr>
          <p:cNvPr id="5" name="Resim 4">
            <a:extLst>
              <a:ext uri="{FF2B5EF4-FFF2-40B4-BE49-F238E27FC236}">
                <a16:creationId xmlns:a16="http://schemas.microsoft.com/office/drawing/2014/main" id="{956DE8FB-D3B4-2689-C94D-4A646F60B99F}"/>
              </a:ext>
            </a:extLst>
          </p:cNvPr>
          <p:cNvPicPr>
            <a:picLocks noChangeAspect="1"/>
          </p:cNvPicPr>
          <p:nvPr/>
        </p:nvPicPr>
        <p:blipFill>
          <a:blip r:embed="rId2"/>
          <a:stretch>
            <a:fillRect/>
          </a:stretch>
        </p:blipFill>
        <p:spPr>
          <a:xfrm>
            <a:off x="2242599" y="1832445"/>
            <a:ext cx="7706801" cy="3439005"/>
          </a:xfrm>
          <a:prstGeom prst="rect">
            <a:avLst/>
          </a:prstGeom>
        </p:spPr>
      </p:pic>
    </p:spTree>
    <p:extLst>
      <p:ext uri="{BB962C8B-B14F-4D97-AF65-F5344CB8AC3E}">
        <p14:creationId xmlns:p14="http://schemas.microsoft.com/office/powerpoint/2010/main" val="3877866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kern="1200" dirty="0">
                <a:solidFill>
                  <a:schemeClr val="tx1"/>
                </a:solidFill>
                <a:latin typeface="+mj-lt"/>
                <a:ea typeface="+mj-ea"/>
                <a:cs typeface="+mj-cs"/>
              </a:rPr>
              <a:t>CONTROL</a:t>
            </a:r>
          </a:p>
        </p:txBody>
      </p:sp>
      <p:pic>
        <p:nvPicPr>
          <p:cNvPr id="4" name="Resim 3">
            <a:extLst>
              <a:ext uri="{FF2B5EF4-FFF2-40B4-BE49-F238E27FC236}">
                <a16:creationId xmlns:a16="http://schemas.microsoft.com/office/drawing/2014/main" id="{1D2FB400-483C-3ACE-A4E7-3A0ADD028A86}"/>
              </a:ext>
            </a:extLst>
          </p:cNvPr>
          <p:cNvPicPr>
            <a:picLocks noChangeAspect="1"/>
          </p:cNvPicPr>
          <p:nvPr/>
        </p:nvPicPr>
        <p:blipFill>
          <a:blip r:embed="rId2"/>
          <a:stretch>
            <a:fillRect/>
          </a:stretch>
        </p:blipFill>
        <p:spPr>
          <a:xfrm>
            <a:off x="1468290" y="1797175"/>
            <a:ext cx="9255420" cy="4813748"/>
          </a:xfrm>
          <a:prstGeom prst="rect">
            <a:avLst/>
          </a:prstGeom>
        </p:spPr>
      </p:pic>
    </p:spTree>
    <p:extLst>
      <p:ext uri="{BB962C8B-B14F-4D97-AF65-F5344CB8AC3E}">
        <p14:creationId xmlns:p14="http://schemas.microsoft.com/office/powerpoint/2010/main" val="2920338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728C94-49F7-249B-C8C5-B929EF3E5B2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kern="1200" dirty="0">
                <a:solidFill>
                  <a:schemeClr val="tx1"/>
                </a:solidFill>
                <a:latin typeface="+mj-lt"/>
                <a:ea typeface="+mj-ea"/>
                <a:cs typeface="+mj-cs"/>
              </a:rPr>
              <a:t>CONTROL</a:t>
            </a:r>
          </a:p>
        </p:txBody>
      </p:sp>
      <p:pic>
        <p:nvPicPr>
          <p:cNvPr id="5" name="Resim 4">
            <a:extLst>
              <a:ext uri="{FF2B5EF4-FFF2-40B4-BE49-F238E27FC236}">
                <a16:creationId xmlns:a16="http://schemas.microsoft.com/office/drawing/2014/main" id="{EF283B69-CCE1-5B08-4136-27924F0F5B72}"/>
              </a:ext>
            </a:extLst>
          </p:cNvPr>
          <p:cNvPicPr>
            <a:picLocks noChangeAspect="1"/>
          </p:cNvPicPr>
          <p:nvPr/>
        </p:nvPicPr>
        <p:blipFill>
          <a:blip r:embed="rId2"/>
          <a:stretch>
            <a:fillRect/>
          </a:stretch>
        </p:blipFill>
        <p:spPr>
          <a:xfrm>
            <a:off x="1542473" y="1541654"/>
            <a:ext cx="9107054" cy="5072140"/>
          </a:xfrm>
          <a:prstGeom prst="rect">
            <a:avLst/>
          </a:prstGeom>
        </p:spPr>
      </p:pic>
    </p:spTree>
    <p:extLst>
      <p:ext uri="{BB962C8B-B14F-4D97-AF65-F5344CB8AC3E}">
        <p14:creationId xmlns:p14="http://schemas.microsoft.com/office/powerpoint/2010/main" val="3443357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3D2554-B915-9BED-FEFE-DE661FC53098}"/>
              </a:ext>
            </a:extLst>
          </p:cNvPr>
          <p:cNvSpPr>
            <a:spLocks noGrp="1"/>
          </p:cNvSpPr>
          <p:nvPr>
            <p:ph type="title"/>
          </p:nvPr>
        </p:nvSpPr>
        <p:spPr>
          <a:xfrm>
            <a:off x="266305" y="381553"/>
            <a:ext cx="5598027" cy="739881"/>
          </a:xfrm>
        </p:spPr>
        <p:txBody>
          <a:bodyPr vert="horz" lIns="91440" tIns="45720" rIns="91440" bIns="45720" rtlCol="0" anchor="b">
            <a:normAutofit fontScale="90000"/>
          </a:bodyPr>
          <a:lstStyle/>
          <a:p>
            <a:r>
              <a:rPr lang="en-US" dirty="0"/>
              <a:t>OVERALL SYSTEM VIEW</a:t>
            </a:r>
          </a:p>
        </p:txBody>
      </p:sp>
      <p:sp>
        <p:nvSpPr>
          <p:cNvPr id="11" name="Metin kutusu 10">
            <a:extLst>
              <a:ext uri="{FF2B5EF4-FFF2-40B4-BE49-F238E27FC236}">
                <a16:creationId xmlns:a16="http://schemas.microsoft.com/office/drawing/2014/main" id="{F250D851-0FFA-2890-E1FD-A303D62D372A}"/>
              </a:ext>
            </a:extLst>
          </p:cNvPr>
          <p:cNvSpPr txBox="1"/>
          <p:nvPr/>
        </p:nvSpPr>
        <p:spPr>
          <a:xfrm>
            <a:off x="86264" y="2775092"/>
            <a:ext cx="3456143"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Times New Roman" panose="02020603050405020304" pitchFamily="18" charset="0"/>
              </a:rPr>
              <a:t>The </a:t>
            </a:r>
            <a:r>
              <a:rPr lang="tr-TR" dirty="0" err="1">
                <a:latin typeface="Times New Roman" panose="02020603050405020304" pitchFamily="18" charset="0"/>
                <a:ea typeface="Times New Roman" panose="02020603050405020304" pitchFamily="18" charset="0"/>
              </a:rPr>
              <a:t>images</a:t>
            </a:r>
            <a:r>
              <a:rPr lang="en-US" sz="1800" dirty="0">
                <a:effectLst/>
                <a:latin typeface="Times New Roman" panose="02020603050405020304" pitchFamily="18" charset="0"/>
                <a:ea typeface="Times New Roman" panose="02020603050405020304" pitchFamily="18" charset="0"/>
              </a:rPr>
              <a:t> depict an overall system view encompassing the power, electronic, communication, and mechanical components of the robot arms. The robot arms are mounted on a wooden base.</a:t>
            </a:r>
            <a:endParaRPr lang="tr-TR" sz="1800" dirty="0">
              <a:effectLst/>
              <a:latin typeface="Times New Roman" panose="02020603050405020304" pitchFamily="18" charset="0"/>
              <a:ea typeface="Times New Roman" panose="02020603050405020304" pitchFamily="18" charset="0"/>
            </a:endParaRPr>
          </a:p>
          <a:p>
            <a:endParaRPr lang="tr-TR" dirty="0"/>
          </a:p>
        </p:txBody>
      </p:sp>
      <p:pic>
        <p:nvPicPr>
          <p:cNvPr id="15" name="Resim 14">
            <a:extLst>
              <a:ext uri="{FF2B5EF4-FFF2-40B4-BE49-F238E27FC236}">
                <a16:creationId xmlns:a16="http://schemas.microsoft.com/office/drawing/2014/main" id="{13524AB0-536D-6D9F-AE0F-1630DA56B56D}"/>
              </a:ext>
            </a:extLst>
          </p:cNvPr>
          <p:cNvPicPr>
            <a:picLocks noChangeAspect="1"/>
          </p:cNvPicPr>
          <p:nvPr/>
        </p:nvPicPr>
        <p:blipFill>
          <a:blip r:embed="rId2"/>
          <a:stretch>
            <a:fillRect/>
          </a:stretch>
        </p:blipFill>
        <p:spPr>
          <a:xfrm>
            <a:off x="3611418" y="1121434"/>
            <a:ext cx="8314277" cy="5505848"/>
          </a:xfrm>
          <a:prstGeom prst="rect">
            <a:avLst/>
          </a:prstGeom>
        </p:spPr>
      </p:pic>
    </p:spTree>
    <p:extLst>
      <p:ext uri="{BB962C8B-B14F-4D97-AF65-F5344CB8AC3E}">
        <p14:creationId xmlns:p14="http://schemas.microsoft.com/office/powerpoint/2010/main" val="296008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3D2554-B915-9BED-FEFE-DE661FC53098}"/>
              </a:ext>
            </a:extLst>
          </p:cNvPr>
          <p:cNvSpPr>
            <a:spLocks noGrp="1"/>
          </p:cNvSpPr>
          <p:nvPr>
            <p:ph type="title"/>
          </p:nvPr>
        </p:nvSpPr>
        <p:spPr>
          <a:xfrm>
            <a:off x="266305" y="381553"/>
            <a:ext cx="5598027" cy="739881"/>
          </a:xfrm>
        </p:spPr>
        <p:txBody>
          <a:bodyPr vert="horz" lIns="91440" tIns="45720" rIns="91440" bIns="45720" rtlCol="0" anchor="b">
            <a:normAutofit/>
          </a:bodyPr>
          <a:lstStyle/>
          <a:p>
            <a:r>
              <a:rPr lang="tr-TR" dirty="0"/>
              <a:t>Final</a:t>
            </a:r>
            <a:endParaRPr lang="en-US" dirty="0"/>
          </a:p>
        </p:txBody>
      </p:sp>
      <p:pic>
        <p:nvPicPr>
          <p:cNvPr id="4" name="Resim 3">
            <a:extLst>
              <a:ext uri="{FF2B5EF4-FFF2-40B4-BE49-F238E27FC236}">
                <a16:creationId xmlns:a16="http://schemas.microsoft.com/office/drawing/2014/main" id="{75A90529-92E9-A111-6C5C-2443CBA0695E}"/>
              </a:ext>
            </a:extLst>
          </p:cNvPr>
          <p:cNvPicPr>
            <a:picLocks noChangeAspect="1"/>
          </p:cNvPicPr>
          <p:nvPr/>
        </p:nvPicPr>
        <p:blipFill>
          <a:blip r:embed="rId2"/>
          <a:stretch>
            <a:fillRect/>
          </a:stretch>
        </p:blipFill>
        <p:spPr>
          <a:xfrm>
            <a:off x="356426" y="1204561"/>
            <a:ext cx="4381829" cy="5361088"/>
          </a:xfrm>
          <a:prstGeom prst="rect">
            <a:avLst/>
          </a:prstGeom>
        </p:spPr>
      </p:pic>
      <p:pic>
        <p:nvPicPr>
          <p:cNvPr id="6" name="Resim 5">
            <a:extLst>
              <a:ext uri="{FF2B5EF4-FFF2-40B4-BE49-F238E27FC236}">
                <a16:creationId xmlns:a16="http://schemas.microsoft.com/office/drawing/2014/main" id="{C6907105-6E2B-91FE-370F-56740CB32E96}"/>
              </a:ext>
            </a:extLst>
          </p:cNvPr>
          <p:cNvPicPr>
            <a:picLocks noChangeAspect="1"/>
          </p:cNvPicPr>
          <p:nvPr/>
        </p:nvPicPr>
        <p:blipFill>
          <a:blip r:embed="rId3"/>
          <a:stretch>
            <a:fillRect/>
          </a:stretch>
        </p:blipFill>
        <p:spPr>
          <a:xfrm>
            <a:off x="4738255" y="1900092"/>
            <a:ext cx="7426034" cy="4297132"/>
          </a:xfrm>
          <a:prstGeom prst="rect">
            <a:avLst/>
          </a:prstGeom>
        </p:spPr>
      </p:pic>
    </p:spTree>
    <p:extLst>
      <p:ext uri="{BB962C8B-B14F-4D97-AF65-F5344CB8AC3E}">
        <p14:creationId xmlns:p14="http://schemas.microsoft.com/office/powerpoint/2010/main" val="3963233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797FEC-CF5F-D4C9-E120-5B7A7F8B4BBB}"/>
              </a:ext>
            </a:extLst>
          </p:cNvPr>
          <p:cNvSpPr>
            <a:spLocks noGrp="1"/>
          </p:cNvSpPr>
          <p:nvPr>
            <p:ph type="title"/>
          </p:nvPr>
        </p:nvSpPr>
        <p:spPr>
          <a:xfrm>
            <a:off x="497973" y="614522"/>
            <a:ext cx="7655427" cy="739881"/>
          </a:xfrm>
        </p:spPr>
        <p:txBody>
          <a:bodyPr vert="horz" lIns="91440" tIns="45720" rIns="91440" bIns="45720" rtlCol="0" anchor="b">
            <a:normAutofit fontScale="90000"/>
          </a:bodyPr>
          <a:lstStyle/>
          <a:p>
            <a:r>
              <a:rPr lang="en-US" sz="3600"/>
              <a:t>TECHNICAL REQUIREMENTS</a:t>
            </a:r>
            <a:r>
              <a:rPr lang="tr-TR" sz="3600"/>
              <a:t> &amp;</a:t>
            </a:r>
            <a:br>
              <a:rPr lang="tr-TR" sz="3600"/>
            </a:br>
            <a:r>
              <a:rPr lang="tr-TR" sz="3600"/>
              <a:t>DESIGN SPECIFICATIONS</a:t>
            </a:r>
            <a:endParaRPr lang="en-US" sz="3600" dirty="0"/>
          </a:p>
        </p:txBody>
      </p:sp>
      <p:pic>
        <p:nvPicPr>
          <p:cNvPr id="7" name="Resim 6">
            <a:extLst>
              <a:ext uri="{FF2B5EF4-FFF2-40B4-BE49-F238E27FC236}">
                <a16:creationId xmlns:a16="http://schemas.microsoft.com/office/drawing/2014/main" id="{F6F88F99-D886-E288-D697-44B012EBCFB6}"/>
              </a:ext>
            </a:extLst>
          </p:cNvPr>
          <p:cNvPicPr>
            <a:picLocks noChangeAspect="1"/>
          </p:cNvPicPr>
          <p:nvPr/>
        </p:nvPicPr>
        <p:blipFill>
          <a:blip r:embed="rId2"/>
          <a:stretch>
            <a:fillRect/>
          </a:stretch>
        </p:blipFill>
        <p:spPr>
          <a:xfrm>
            <a:off x="6695717" y="1954146"/>
            <a:ext cx="4062731" cy="4162439"/>
          </a:xfrm>
          <a:prstGeom prst="rect">
            <a:avLst/>
          </a:prstGeom>
        </p:spPr>
      </p:pic>
      <p:pic>
        <p:nvPicPr>
          <p:cNvPr id="5" name="Resim 4">
            <a:extLst>
              <a:ext uri="{FF2B5EF4-FFF2-40B4-BE49-F238E27FC236}">
                <a16:creationId xmlns:a16="http://schemas.microsoft.com/office/drawing/2014/main" id="{DC246A21-95C7-01C4-68FF-51AAC6BB4316}"/>
              </a:ext>
            </a:extLst>
          </p:cNvPr>
          <p:cNvPicPr>
            <a:picLocks noChangeAspect="1"/>
          </p:cNvPicPr>
          <p:nvPr/>
        </p:nvPicPr>
        <p:blipFill>
          <a:blip r:embed="rId3"/>
          <a:stretch>
            <a:fillRect/>
          </a:stretch>
        </p:blipFill>
        <p:spPr>
          <a:xfrm>
            <a:off x="882705" y="1954146"/>
            <a:ext cx="5605979" cy="4162439"/>
          </a:xfrm>
          <a:prstGeom prst="rect">
            <a:avLst/>
          </a:prstGeom>
        </p:spPr>
      </p:pic>
    </p:spTree>
    <p:extLst>
      <p:ext uri="{BB962C8B-B14F-4D97-AF65-F5344CB8AC3E}">
        <p14:creationId xmlns:p14="http://schemas.microsoft.com/office/powerpoint/2010/main" val="3333400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38E73F7-4BD4-2B7F-46E0-7FCF3372DD25}"/>
              </a:ext>
            </a:extLst>
          </p:cNvPr>
          <p:cNvPicPr>
            <a:picLocks noChangeAspect="1"/>
          </p:cNvPicPr>
          <p:nvPr/>
        </p:nvPicPr>
        <p:blipFill rotWithShape="1">
          <a:blip r:embed="rId2">
            <a:alphaModFix amt="35000"/>
          </a:blip>
          <a:srcRect l="12034" r="13493" b="11274"/>
          <a:stretch/>
        </p:blipFill>
        <p:spPr>
          <a:xfrm>
            <a:off x="0" y="0"/>
            <a:ext cx="12192000" cy="6858000"/>
          </a:xfrm>
          <a:prstGeom prst="rect">
            <a:avLst/>
          </a:prstGeom>
        </p:spPr>
      </p:pic>
      <p:sp>
        <p:nvSpPr>
          <p:cNvPr id="2" name="Başlık 1">
            <a:extLst>
              <a:ext uri="{FF2B5EF4-FFF2-40B4-BE49-F238E27FC236}">
                <a16:creationId xmlns:a16="http://schemas.microsoft.com/office/drawing/2014/main" id="{9053B520-763D-E93C-92DD-FAF322AA8539}"/>
              </a:ext>
            </a:extLst>
          </p:cNvPr>
          <p:cNvSpPr>
            <a:spLocks noGrp="1"/>
          </p:cNvSpPr>
          <p:nvPr>
            <p:ph type="ctrTitle"/>
          </p:nvPr>
        </p:nvSpPr>
        <p:spPr>
          <a:xfrm>
            <a:off x="1523996" y="3021642"/>
            <a:ext cx="9144000" cy="814716"/>
          </a:xfrm>
        </p:spPr>
        <p:txBody>
          <a:bodyPr>
            <a:normAutofit/>
          </a:bodyPr>
          <a:lstStyle/>
          <a:p>
            <a:r>
              <a:rPr lang="tr-TR" sz="4400" b="1" dirty="0">
                <a:latin typeface="Segoe UI" panose="020B0502040204020203" pitchFamily="34" charset="0"/>
                <a:cs typeface="Segoe UI" panose="020B0502040204020203" pitchFamily="34" charset="0"/>
              </a:rPr>
              <a:t>THANK YOU</a:t>
            </a:r>
          </a:p>
        </p:txBody>
      </p:sp>
      <p:pic>
        <p:nvPicPr>
          <p:cNvPr id="9" name="Resim 8" descr="Yıldız Teknik Üniversitesi - Vikipedi">
            <a:extLst>
              <a:ext uri="{FF2B5EF4-FFF2-40B4-BE49-F238E27FC236}">
                <a16:creationId xmlns:a16="http://schemas.microsoft.com/office/drawing/2014/main" id="{519372A2-09B8-1252-F4A2-CE659A2DD1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637" y="1270755"/>
            <a:ext cx="1606717" cy="1606717"/>
          </a:xfrm>
          <a:prstGeom prst="rect">
            <a:avLst/>
          </a:prstGeom>
          <a:noFill/>
          <a:ln>
            <a:noFill/>
          </a:ln>
        </p:spPr>
      </p:pic>
      <p:sp>
        <p:nvSpPr>
          <p:cNvPr id="5" name="Ok: Sağ 4">
            <a:extLst>
              <a:ext uri="{FF2B5EF4-FFF2-40B4-BE49-F238E27FC236}">
                <a16:creationId xmlns:a16="http://schemas.microsoft.com/office/drawing/2014/main" id="{53159127-1756-BDB2-60F0-ABA46C6E590D}"/>
              </a:ext>
            </a:extLst>
          </p:cNvPr>
          <p:cNvSpPr/>
          <p:nvPr/>
        </p:nvSpPr>
        <p:spPr>
          <a:xfrm>
            <a:off x="7356554" y="5376924"/>
            <a:ext cx="2794958" cy="104437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tr-TR"/>
          </a:p>
        </p:txBody>
      </p:sp>
      <p:sp>
        <p:nvSpPr>
          <p:cNvPr id="6" name="Başlık 1">
            <a:extLst>
              <a:ext uri="{FF2B5EF4-FFF2-40B4-BE49-F238E27FC236}">
                <a16:creationId xmlns:a16="http://schemas.microsoft.com/office/drawing/2014/main" id="{FE3A2853-2D69-8BBD-847E-4AD331D2993D}"/>
              </a:ext>
            </a:extLst>
          </p:cNvPr>
          <p:cNvSpPr txBox="1">
            <a:spLocks/>
          </p:cNvSpPr>
          <p:nvPr/>
        </p:nvSpPr>
        <p:spPr>
          <a:xfrm>
            <a:off x="1523996" y="5491755"/>
            <a:ext cx="4671498" cy="8147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400" b="1" dirty="0">
                <a:latin typeface="Segoe UI" panose="020B0502040204020203" pitchFamily="34" charset="0"/>
                <a:cs typeface="Segoe UI" panose="020B0502040204020203" pitchFamily="34" charset="0"/>
              </a:rPr>
              <a:t>BACKUP SLIDES</a:t>
            </a:r>
          </a:p>
        </p:txBody>
      </p:sp>
    </p:spTree>
    <p:extLst>
      <p:ext uri="{BB962C8B-B14F-4D97-AF65-F5344CB8AC3E}">
        <p14:creationId xmlns:p14="http://schemas.microsoft.com/office/powerpoint/2010/main" val="322836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DA8AAA-DECE-B453-412A-B33863134634}"/>
              </a:ext>
            </a:extLst>
          </p:cNvPr>
          <p:cNvSpPr>
            <a:spLocks noGrp="1"/>
          </p:cNvSpPr>
          <p:nvPr>
            <p:ph type="title"/>
          </p:nvPr>
        </p:nvSpPr>
        <p:spPr/>
        <p:txBody>
          <a:bodyPr/>
          <a:lstStyle/>
          <a:p>
            <a:r>
              <a:rPr lang="tr-TR" dirty="0" err="1"/>
              <a:t>Codes</a:t>
            </a:r>
            <a:endParaRPr lang="tr-TR" dirty="0"/>
          </a:p>
        </p:txBody>
      </p:sp>
      <p:pic>
        <p:nvPicPr>
          <p:cNvPr id="5" name="Resim 4">
            <a:extLst>
              <a:ext uri="{FF2B5EF4-FFF2-40B4-BE49-F238E27FC236}">
                <a16:creationId xmlns:a16="http://schemas.microsoft.com/office/drawing/2014/main" id="{1FC385A6-F274-DCFC-AE22-28249AA75420}"/>
              </a:ext>
            </a:extLst>
          </p:cNvPr>
          <p:cNvPicPr>
            <a:picLocks noChangeAspect="1"/>
          </p:cNvPicPr>
          <p:nvPr/>
        </p:nvPicPr>
        <p:blipFill>
          <a:blip r:embed="rId2"/>
          <a:stretch>
            <a:fillRect/>
          </a:stretch>
        </p:blipFill>
        <p:spPr>
          <a:xfrm>
            <a:off x="378692" y="1459345"/>
            <a:ext cx="4682836" cy="5260108"/>
          </a:xfrm>
          <a:prstGeom prst="rect">
            <a:avLst/>
          </a:prstGeom>
        </p:spPr>
      </p:pic>
      <p:pic>
        <p:nvPicPr>
          <p:cNvPr id="7" name="Resim 6">
            <a:extLst>
              <a:ext uri="{FF2B5EF4-FFF2-40B4-BE49-F238E27FC236}">
                <a16:creationId xmlns:a16="http://schemas.microsoft.com/office/drawing/2014/main" id="{5DCCF757-EF4C-2019-BDD3-6C975BFC0E33}"/>
              </a:ext>
            </a:extLst>
          </p:cNvPr>
          <p:cNvPicPr>
            <a:picLocks noChangeAspect="1"/>
          </p:cNvPicPr>
          <p:nvPr/>
        </p:nvPicPr>
        <p:blipFill>
          <a:blip r:embed="rId3"/>
          <a:stretch>
            <a:fillRect/>
          </a:stretch>
        </p:blipFill>
        <p:spPr>
          <a:xfrm>
            <a:off x="4967057" y="591703"/>
            <a:ext cx="4179050" cy="6127750"/>
          </a:xfrm>
          <a:prstGeom prst="rect">
            <a:avLst/>
          </a:prstGeom>
        </p:spPr>
      </p:pic>
      <p:pic>
        <p:nvPicPr>
          <p:cNvPr id="9" name="Resim 8">
            <a:extLst>
              <a:ext uri="{FF2B5EF4-FFF2-40B4-BE49-F238E27FC236}">
                <a16:creationId xmlns:a16="http://schemas.microsoft.com/office/drawing/2014/main" id="{9352842A-AB02-E21C-7A53-EBD8AB1FF0A1}"/>
              </a:ext>
            </a:extLst>
          </p:cNvPr>
          <p:cNvPicPr>
            <a:picLocks noChangeAspect="1"/>
          </p:cNvPicPr>
          <p:nvPr/>
        </p:nvPicPr>
        <p:blipFill>
          <a:blip r:embed="rId4"/>
          <a:stretch>
            <a:fillRect/>
          </a:stretch>
        </p:blipFill>
        <p:spPr>
          <a:xfrm>
            <a:off x="7056582" y="523877"/>
            <a:ext cx="4179051" cy="6195576"/>
          </a:xfrm>
          <a:prstGeom prst="rect">
            <a:avLst/>
          </a:prstGeom>
        </p:spPr>
      </p:pic>
      <p:pic>
        <p:nvPicPr>
          <p:cNvPr id="11" name="Resim 10">
            <a:extLst>
              <a:ext uri="{FF2B5EF4-FFF2-40B4-BE49-F238E27FC236}">
                <a16:creationId xmlns:a16="http://schemas.microsoft.com/office/drawing/2014/main" id="{FDBCDB12-3DA2-EEF3-3221-BBDBFA36D308}"/>
              </a:ext>
            </a:extLst>
          </p:cNvPr>
          <p:cNvPicPr>
            <a:picLocks noChangeAspect="1"/>
          </p:cNvPicPr>
          <p:nvPr/>
        </p:nvPicPr>
        <p:blipFill rotWithShape="1">
          <a:blip r:embed="rId5"/>
          <a:srcRect r="16925"/>
          <a:stretch/>
        </p:blipFill>
        <p:spPr>
          <a:xfrm>
            <a:off x="9313467" y="591703"/>
            <a:ext cx="2878533" cy="6127750"/>
          </a:xfrm>
          <a:prstGeom prst="rect">
            <a:avLst/>
          </a:prstGeom>
        </p:spPr>
      </p:pic>
      <p:sp>
        <p:nvSpPr>
          <p:cNvPr id="12" name="Dikdörtgen: Köşeleri Yuvarlatılmış 11">
            <a:extLst>
              <a:ext uri="{FF2B5EF4-FFF2-40B4-BE49-F238E27FC236}">
                <a16:creationId xmlns:a16="http://schemas.microsoft.com/office/drawing/2014/main" id="{7CA678AF-3A1F-B0BC-04C6-F4D9FF90778A}"/>
              </a:ext>
            </a:extLst>
          </p:cNvPr>
          <p:cNvSpPr/>
          <p:nvPr/>
        </p:nvSpPr>
        <p:spPr>
          <a:xfrm>
            <a:off x="457199" y="1421245"/>
            <a:ext cx="971551" cy="269443"/>
          </a:xfrm>
          <a:prstGeom prst="roundRect">
            <a:avLst/>
          </a:prstGeom>
          <a:solidFill>
            <a:srgbClr val="FF0000">
              <a:alpha val="31000"/>
            </a:srgb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25492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DA8AAA-DECE-B453-412A-B33863134634}"/>
              </a:ext>
            </a:extLst>
          </p:cNvPr>
          <p:cNvSpPr>
            <a:spLocks noGrp="1"/>
          </p:cNvSpPr>
          <p:nvPr>
            <p:ph type="title"/>
          </p:nvPr>
        </p:nvSpPr>
        <p:spPr/>
        <p:txBody>
          <a:bodyPr/>
          <a:lstStyle/>
          <a:p>
            <a:r>
              <a:rPr lang="tr-TR" dirty="0" err="1"/>
              <a:t>Codes</a:t>
            </a:r>
            <a:endParaRPr lang="tr-TR" dirty="0"/>
          </a:p>
        </p:txBody>
      </p:sp>
      <p:pic>
        <p:nvPicPr>
          <p:cNvPr id="4" name="Resim 3">
            <a:extLst>
              <a:ext uri="{FF2B5EF4-FFF2-40B4-BE49-F238E27FC236}">
                <a16:creationId xmlns:a16="http://schemas.microsoft.com/office/drawing/2014/main" id="{2C5C1160-8F97-6C2D-D730-9ADC68B5D183}"/>
              </a:ext>
            </a:extLst>
          </p:cNvPr>
          <p:cNvPicPr>
            <a:picLocks noChangeAspect="1"/>
          </p:cNvPicPr>
          <p:nvPr/>
        </p:nvPicPr>
        <p:blipFill>
          <a:blip r:embed="rId2"/>
          <a:stretch>
            <a:fillRect/>
          </a:stretch>
        </p:blipFill>
        <p:spPr>
          <a:xfrm>
            <a:off x="612122" y="1283469"/>
            <a:ext cx="3682783" cy="5409928"/>
          </a:xfrm>
          <a:prstGeom prst="rect">
            <a:avLst/>
          </a:prstGeom>
        </p:spPr>
      </p:pic>
      <p:pic>
        <p:nvPicPr>
          <p:cNvPr id="8" name="Resim 7">
            <a:extLst>
              <a:ext uri="{FF2B5EF4-FFF2-40B4-BE49-F238E27FC236}">
                <a16:creationId xmlns:a16="http://schemas.microsoft.com/office/drawing/2014/main" id="{4E53A14C-BD77-48BD-782A-4DA1C4A31A03}"/>
              </a:ext>
            </a:extLst>
          </p:cNvPr>
          <p:cNvPicPr>
            <a:picLocks noChangeAspect="1"/>
          </p:cNvPicPr>
          <p:nvPr/>
        </p:nvPicPr>
        <p:blipFill>
          <a:blip r:embed="rId3"/>
          <a:stretch>
            <a:fillRect/>
          </a:stretch>
        </p:blipFill>
        <p:spPr>
          <a:xfrm>
            <a:off x="4294905" y="1265382"/>
            <a:ext cx="3706773" cy="5428015"/>
          </a:xfrm>
          <a:prstGeom prst="rect">
            <a:avLst/>
          </a:prstGeom>
        </p:spPr>
      </p:pic>
      <p:pic>
        <p:nvPicPr>
          <p:cNvPr id="12" name="Resim 11">
            <a:extLst>
              <a:ext uri="{FF2B5EF4-FFF2-40B4-BE49-F238E27FC236}">
                <a16:creationId xmlns:a16="http://schemas.microsoft.com/office/drawing/2014/main" id="{E68D2C41-7DE3-FF1E-B2F7-44210F2081CA}"/>
              </a:ext>
            </a:extLst>
          </p:cNvPr>
          <p:cNvPicPr>
            <a:picLocks noChangeAspect="1"/>
          </p:cNvPicPr>
          <p:nvPr/>
        </p:nvPicPr>
        <p:blipFill>
          <a:blip r:embed="rId4"/>
          <a:stretch>
            <a:fillRect/>
          </a:stretch>
        </p:blipFill>
        <p:spPr>
          <a:xfrm>
            <a:off x="8001678" y="1265382"/>
            <a:ext cx="3729637" cy="5428015"/>
          </a:xfrm>
          <a:prstGeom prst="rect">
            <a:avLst/>
          </a:prstGeom>
        </p:spPr>
      </p:pic>
    </p:spTree>
    <p:extLst>
      <p:ext uri="{BB962C8B-B14F-4D97-AF65-F5344CB8AC3E}">
        <p14:creationId xmlns:p14="http://schemas.microsoft.com/office/powerpoint/2010/main" val="1854112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DA8AAA-DECE-B453-412A-B33863134634}"/>
              </a:ext>
            </a:extLst>
          </p:cNvPr>
          <p:cNvSpPr>
            <a:spLocks noGrp="1"/>
          </p:cNvSpPr>
          <p:nvPr>
            <p:ph type="title"/>
          </p:nvPr>
        </p:nvSpPr>
        <p:spPr/>
        <p:txBody>
          <a:bodyPr/>
          <a:lstStyle/>
          <a:p>
            <a:r>
              <a:rPr lang="tr-TR" dirty="0" err="1"/>
              <a:t>Codes</a:t>
            </a:r>
            <a:endParaRPr lang="tr-TR" dirty="0"/>
          </a:p>
        </p:txBody>
      </p:sp>
      <p:pic>
        <p:nvPicPr>
          <p:cNvPr id="5" name="Resim 4">
            <a:extLst>
              <a:ext uri="{FF2B5EF4-FFF2-40B4-BE49-F238E27FC236}">
                <a16:creationId xmlns:a16="http://schemas.microsoft.com/office/drawing/2014/main" id="{C52B28A2-EC4C-8F4A-C084-7FD662FC0A81}"/>
              </a:ext>
            </a:extLst>
          </p:cNvPr>
          <p:cNvPicPr>
            <a:picLocks noChangeAspect="1"/>
          </p:cNvPicPr>
          <p:nvPr/>
        </p:nvPicPr>
        <p:blipFill>
          <a:blip r:embed="rId2"/>
          <a:stretch>
            <a:fillRect/>
          </a:stretch>
        </p:blipFill>
        <p:spPr>
          <a:xfrm>
            <a:off x="272807" y="1264535"/>
            <a:ext cx="3772720" cy="5505719"/>
          </a:xfrm>
          <a:prstGeom prst="rect">
            <a:avLst/>
          </a:prstGeom>
        </p:spPr>
      </p:pic>
      <p:pic>
        <p:nvPicPr>
          <p:cNvPr id="7" name="Resim 6">
            <a:extLst>
              <a:ext uri="{FF2B5EF4-FFF2-40B4-BE49-F238E27FC236}">
                <a16:creationId xmlns:a16="http://schemas.microsoft.com/office/drawing/2014/main" id="{60C399B8-0E1D-0475-C158-94EAB7E876C5}"/>
              </a:ext>
            </a:extLst>
          </p:cNvPr>
          <p:cNvPicPr>
            <a:picLocks noChangeAspect="1"/>
          </p:cNvPicPr>
          <p:nvPr/>
        </p:nvPicPr>
        <p:blipFill>
          <a:blip r:embed="rId3"/>
          <a:stretch>
            <a:fillRect/>
          </a:stretch>
        </p:blipFill>
        <p:spPr>
          <a:xfrm>
            <a:off x="4045527" y="1264535"/>
            <a:ext cx="4012940" cy="819264"/>
          </a:xfrm>
          <a:prstGeom prst="rect">
            <a:avLst/>
          </a:prstGeom>
        </p:spPr>
      </p:pic>
      <p:pic>
        <p:nvPicPr>
          <p:cNvPr id="10" name="Resim 9">
            <a:extLst>
              <a:ext uri="{FF2B5EF4-FFF2-40B4-BE49-F238E27FC236}">
                <a16:creationId xmlns:a16="http://schemas.microsoft.com/office/drawing/2014/main" id="{93A939B8-37B7-C4BF-78B5-935D98868DDE}"/>
              </a:ext>
            </a:extLst>
          </p:cNvPr>
          <p:cNvPicPr>
            <a:picLocks noChangeAspect="1"/>
          </p:cNvPicPr>
          <p:nvPr/>
        </p:nvPicPr>
        <p:blipFill>
          <a:blip r:embed="rId4"/>
          <a:stretch>
            <a:fillRect/>
          </a:stretch>
        </p:blipFill>
        <p:spPr>
          <a:xfrm>
            <a:off x="4045527" y="1976582"/>
            <a:ext cx="4012940" cy="4793671"/>
          </a:xfrm>
          <a:prstGeom prst="rect">
            <a:avLst/>
          </a:prstGeom>
        </p:spPr>
      </p:pic>
      <p:pic>
        <p:nvPicPr>
          <p:cNvPr id="13" name="Resim 12">
            <a:extLst>
              <a:ext uri="{FF2B5EF4-FFF2-40B4-BE49-F238E27FC236}">
                <a16:creationId xmlns:a16="http://schemas.microsoft.com/office/drawing/2014/main" id="{15635075-A046-FF13-5ABD-EFE60EA4C340}"/>
              </a:ext>
            </a:extLst>
          </p:cNvPr>
          <p:cNvPicPr>
            <a:picLocks noChangeAspect="1"/>
          </p:cNvPicPr>
          <p:nvPr/>
        </p:nvPicPr>
        <p:blipFill>
          <a:blip r:embed="rId5"/>
          <a:stretch>
            <a:fillRect/>
          </a:stretch>
        </p:blipFill>
        <p:spPr>
          <a:xfrm>
            <a:off x="8058467" y="1324528"/>
            <a:ext cx="4067536" cy="4208944"/>
          </a:xfrm>
          <a:prstGeom prst="rect">
            <a:avLst/>
          </a:prstGeom>
        </p:spPr>
      </p:pic>
      <p:sp>
        <p:nvSpPr>
          <p:cNvPr id="14" name="Dikdörtgen: Köşeleri Yuvarlatılmış 13">
            <a:extLst>
              <a:ext uri="{FF2B5EF4-FFF2-40B4-BE49-F238E27FC236}">
                <a16:creationId xmlns:a16="http://schemas.microsoft.com/office/drawing/2014/main" id="{7D9324E2-3AB9-2255-203F-AA93621301EC}"/>
              </a:ext>
            </a:extLst>
          </p:cNvPr>
          <p:cNvSpPr/>
          <p:nvPr/>
        </p:nvSpPr>
        <p:spPr>
          <a:xfrm>
            <a:off x="4070349" y="1976582"/>
            <a:ext cx="1295401" cy="147494"/>
          </a:xfrm>
          <a:prstGeom prst="roundRect">
            <a:avLst/>
          </a:prstGeom>
          <a:solidFill>
            <a:srgbClr val="FF0000">
              <a:alpha val="29000"/>
            </a:srgb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00235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53B520-763D-E93C-92DD-FAF322AA8539}"/>
              </a:ext>
            </a:extLst>
          </p:cNvPr>
          <p:cNvSpPr>
            <a:spLocks noGrp="1"/>
          </p:cNvSpPr>
          <p:nvPr>
            <p:ph type="ctrTitle"/>
          </p:nvPr>
        </p:nvSpPr>
        <p:spPr>
          <a:xfrm>
            <a:off x="92364" y="189490"/>
            <a:ext cx="11647054" cy="808037"/>
          </a:xfrm>
        </p:spPr>
        <p:txBody>
          <a:bodyPr>
            <a:normAutofit/>
          </a:bodyPr>
          <a:lstStyle/>
          <a:p>
            <a:r>
              <a:rPr lang="tr-TR" sz="4800" dirty="0" err="1"/>
              <a:t>Dynamic</a:t>
            </a:r>
            <a:r>
              <a:rPr lang="tr-TR" sz="4800" dirty="0"/>
              <a:t> </a:t>
            </a:r>
            <a:r>
              <a:rPr lang="tr-TR" sz="4800" dirty="0" err="1"/>
              <a:t>Equation</a:t>
            </a:r>
            <a:r>
              <a:rPr lang="tr-TR" sz="4800" dirty="0"/>
              <a:t> </a:t>
            </a:r>
            <a:r>
              <a:rPr lang="tr-TR" sz="4800" dirty="0" err="1"/>
              <a:t>Calculations</a:t>
            </a:r>
            <a:endParaRPr lang="tr-TR" sz="4800" dirty="0"/>
          </a:p>
        </p:txBody>
      </p:sp>
      <p:cxnSp>
        <p:nvCxnSpPr>
          <p:cNvPr id="36" name="Düz Bağlayıcı 35">
            <a:extLst>
              <a:ext uri="{FF2B5EF4-FFF2-40B4-BE49-F238E27FC236}">
                <a16:creationId xmlns:a16="http://schemas.microsoft.com/office/drawing/2014/main" id="{19CB25AF-C9CC-54BD-3772-8379F8D21968}"/>
              </a:ext>
            </a:extLst>
          </p:cNvPr>
          <p:cNvCxnSpPr>
            <a:cxnSpLocks/>
          </p:cNvCxnSpPr>
          <p:nvPr/>
        </p:nvCxnSpPr>
        <p:spPr>
          <a:xfrm>
            <a:off x="577910" y="971649"/>
            <a:ext cx="10852030" cy="0"/>
          </a:xfrm>
          <a:prstGeom prst="line">
            <a:avLst/>
          </a:prstGeom>
          <a:ln w="19050"/>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pic>
        <p:nvPicPr>
          <p:cNvPr id="4" name="Resim 3">
            <a:extLst>
              <a:ext uri="{FF2B5EF4-FFF2-40B4-BE49-F238E27FC236}">
                <a16:creationId xmlns:a16="http://schemas.microsoft.com/office/drawing/2014/main" id="{9D1C9F6E-E6FC-5C4A-D24A-D25B9E78AF65}"/>
              </a:ext>
            </a:extLst>
          </p:cNvPr>
          <p:cNvPicPr>
            <a:picLocks noChangeAspect="1"/>
          </p:cNvPicPr>
          <p:nvPr/>
        </p:nvPicPr>
        <p:blipFill rotWithShape="1">
          <a:blip r:embed="rId2"/>
          <a:srcRect t="15150"/>
          <a:stretch/>
        </p:blipFill>
        <p:spPr>
          <a:xfrm>
            <a:off x="150610" y="1276709"/>
            <a:ext cx="11890781" cy="5314163"/>
          </a:xfrm>
          <a:prstGeom prst="rect">
            <a:avLst/>
          </a:prstGeom>
        </p:spPr>
      </p:pic>
    </p:spTree>
    <p:extLst>
      <p:ext uri="{BB962C8B-B14F-4D97-AF65-F5344CB8AC3E}">
        <p14:creationId xmlns:p14="http://schemas.microsoft.com/office/powerpoint/2010/main" val="2459617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AB81A3-23AD-ADBA-1794-650612A264AD}"/>
              </a:ext>
            </a:extLst>
          </p:cNvPr>
          <p:cNvSpPr>
            <a:spLocks noGrp="1"/>
          </p:cNvSpPr>
          <p:nvPr>
            <p:ph type="title"/>
          </p:nvPr>
        </p:nvSpPr>
        <p:spPr/>
        <p:txBody>
          <a:bodyPr/>
          <a:lstStyle/>
          <a:p>
            <a:r>
              <a:rPr lang="tr-TR" dirty="0"/>
              <a:t>Bilateral </a:t>
            </a:r>
            <a:r>
              <a:rPr lang="tr-TR" dirty="0" err="1"/>
              <a:t>Operation</a:t>
            </a:r>
            <a:r>
              <a:rPr lang="tr-TR" dirty="0"/>
              <a:t> </a:t>
            </a:r>
            <a:r>
              <a:rPr lang="tr-TR" dirty="0" err="1"/>
              <a:t>Equations</a:t>
            </a:r>
            <a:endParaRPr lang="tr-TR" dirty="0"/>
          </a:p>
        </p:txBody>
      </p:sp>
      <p:pic>
        <p:nvPicPr>
          <p:cNvPr id="7" name="Resim 6">
            <a:extLst>
              <a:ext uri="{FF2B5EF4-FFF2-40B4-BE49-F238E27FC236}">
                <a16:creationId xmlns:a16="http://schemas.microsoft.com/office/drawing/2014/main" id="{72ED9CC4-000C-3AD5-8B44-A96C0FAA966B}"/>
              </a:ext>
            </a:extLst>
          </p:cNvPr>
          <p:cNvPicPr>
            <a:picLocks noChangeAspect="1"/>
          </p:cNvPicPr>
          <p:nvPr/>
        </p:nvPicPr>
        <p:blipFill>
          <a:blip r:embed="rId2"/>
          <a:stretch>
            <a:fillRect/>
          </a:stretch>
        </p:blipFill>
        <p:spPr>
          <a:xfrm>
            <a:off x="3166653" y="1764379"/>
            <a:ext cx="5858693" cy="4534533"/>
          </a:xfrm>
          <a:prstGeom prst="rect">
            <a:avLst/>
          </a:prstGeom>
        </p:spPr>
      </p:pic>
    </p:spTree>
    <p:extLst>
      <p:ext uri="{BB962C8B-B14F-4D97-AF65-F5344CB8AC3E}">
        <p14:creationId xmlns:p14="http://schemas.microsoft.com/office/powerpoint/2010/main" val="153720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4DC112-C520-9FA3-600F-6C5A3DFABC85}"/>
              </a:ext>
            </a:extLst>
          </p:cNvPr>
          <p:cNvSpPr>
            <a:spLocks noGrp="1"/>
          </p:cNvSpPr>
          <p:nvPr>
            <p:ph type="title"/>
          </p:nvPr>
        </p:nvSpPr>
        <p:spPr/>
        <p:txBody>
          <a:bodyPr/>
          <a:lstStyle/>
          <a:p>
            <a:r>
              <a:rPr lang="tr-TR" dirty="0" err="1"/>
              <a:t>Battery</a:t>
            </a:r>
            <a:r>
              <a:rPr lang="tr-TR" dirty="0"/>
              <a:t> </a:t>
            </a:r>
            <a:r>
              <a:rPr lang="tr-TR" dirty="0" err="1"/>
              <a:t>Selection</a:t>
            </a:r>
            <a:r>
              <a:rPr lang="tr-TR" dirty="0"/>
              <a:t> &amp; </a:t>
            </a:r>
            <a:r>
              <a:rPr lang="tr-TR" dirty="0" err="1"/>
              <a:t>Power</a:t>
            </a:r>
            <a:r>
              <a:rPr lang="tr-TR" dirty="0"/>
              <a:t> </a:t>
            </a:r>
            <a:r>
              <a:rPr lang="tr-TR" dirty="0" err="1"/>
              <a:t>Calculation</a:t>
            </a:r>
            <a:endParaRPr lang="tr-TR" dirty="0"/>
          </a:p>
        </p:txBody>
      </p:sp>
      <p:pic>
        <p:nvPicPr>
          <p:cNvPr id="7" name="Resim 6">
            <a:extLst>
              <a:ext uri="{FF2B5EF4-FFF2-40B4-BE49-F238E27FC236}">
                <a16:creationId xmlns:a16="http://schemas.microsoft.com/office/drawing/2014/main" id="{C139586C-FEAE-2CEC-ED12-A7BA9E1E7E65}"/>
              </a:ext>
            </a:extLst>
          </p:cNvPr>
          <p:cNvPicPr>
            <a:picLocks noChangeAspect="1"/>
          </p:cNvPicPr>
          <p:nvPr/>
        </p:nvPicPr>
        <p:blipFill>
          <a:blip r:embed="rId2"/>
          <a:stretch>
            <a:fillRect/>
          </a:stretch>
        </p:blipFill>
        <p:spPr>
          <a:xfrm>
            <a:off x="460131" y="1605770"/>
            <a:ext cx="5973009" cy="2572109"/>
          </a:xfrm>
          <a:prstGeom prst="rect">
            <a:avLst/>
          </a:prstGeom>
        </p:spPr>
      </p:pic>
      <p:pic>
        <p:nvPicPr>
          <p:cNvPr id="11" name="Resim 10">
            <a:extLst>
              <a:ext uri="{FF2B5EF4-FFF2-40B4-BE49-F238E27FC236}">
                <a16:creationId xmlns:a16="http://schemas.microsoft.com/office/drawing/2014/main" id="{8628669F-FB3D-EE98-B5B4-90BF0045B5BA}"/>
              </a:ext>
            </a:extLst>
          </p:cNvPr>
          <p:cNvPicPr>
            <a:picLocks noChangeAspect="1"/>
          </p:cNvPicPr>
          <p:nvPr/>
        </p:nvPicPr>
        <p:blipFill>
          <a:blip r:embed="rId3"/>
          <a:stretch>
            <a:fillRect/>
          </a:stretch>
        </p:blipFill>
        <p:spPr>
          <a:xfrm>
            <a:off x="2536869" y="5727375"/>
            <a:ext cx="1819529" cy="533474"/>
          </a:xfrm>
          <a:prstGeom prst="rect">
            <a:avLst/>
          </a:prstGeom>
        </p:spPr>
      </p:pic>
      <p:pic>
        <p:nvPicPr>
          <p:cNvPr id="13" name="Resim 12">
            <a:extLst>
              <a:ext uri="{FF2B5EF4-FFF2-40B4-BE49-F238E27FC236}">
                <a16:creationId xmlns:a16="http://schemas.microsoft.com/office/drawing/2014/main" id="{DF081567-FF92-A848-9594-504B441DB94C}"/>
              </a:ext>
            </a:extLst>
          </p:cNvPr>
          <p:cNvPicPr>
            <a:picLocks noChangeAspect="1"/>
          </p:cNvPicPr>
          <p:nvPr/>
        </p:nvPicPr>
        <p:blipFill>
          <a:blip r:embed="rId4"/>
          <a:stretch>
            <a:fillRect/>
          </a:stretch>
        </p:blipFill>
        <p:spPr>
          <a:xfrm>
            <a:off x="169575" y="4316662"/>
            <a:ext cx="6554115" cy="1086002"/>
          </a:xfrm>
          <a:prstGeom prst="rect">
            <a:avLst/>
          </a:prstGeom>
        </p:spPr>
      </p:pic>
      <p:pic>
        <p:nvPicPr>
          <p:cNvPr id="17" name="Resim 16">
            <a:extLst>
              <a:ext uri="{FF2B5EF4-FFF2-40B4-BE49-F238E27FC236}">
                <a16:creationId xmlns:a16="http://schemas.microsoft.com/office/drawing/2014/main" id="{BCB2C341-8043-E4DB-583A-7850C066CCF9}"/>
              </a:ext>
            </a:extLst>
          </p:cNvPr>
          <p:cNvPicPr>
            <a:picLocks noChangeAspect="1"/>
          </p:cNvPicPr>
          <p:nvPr/>
        </p:nvPicPr>
        <p:blipFill>
          <a:blip r:embed="rId5"/>
          <a:stretch>
            <a:fillRect/>
          </a:stretch>
        </p:blipFill>
        <p:spPr>
          <a:xfrm>
            <a:off x="8238640" y="5252230"/>
            <a:ext cx="2886478" cy="1352739"/>
          </a:xfrm>
          <a:prstGeom prst="rect">
            <a:avLst/>
          </a:prstGeom>
        </p:spPr>
      </p:pic>
      <p:pic>
        <p:nvPicPr>
          <p:cNvPr id="18" name="Picture 1" descr="A close up of a device&#10;&#10;Description automatically generated">
            <a:extLst>
              <a:ext uri="{FF2B5EF4-FFF2-40B4-BE49-F238E27FC236}">
                <a16:creationId xmlns:a16="http://schemas.microsoft.com/office/drawing/2014/main" id="{6618E046-189E-D776-0966-C498CD92F25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670" t="26010" r="26483" b="24338"/>
          <a:stretch/>
        </p:blipFill>
        <p:spPr bwMode="auto">
          <a:xfrm>
            <a:off x="7998925" y="1605770"/>
            <a:ext cx="3365909" cy="3449134"/>
          </a:xfrm>
          <a:prstGeom prst="rect">
            <a:avLst/>
          </a:prstGeom>
          <a:noFill/>
          <a:ln>
            <a:noFill/>
          </a:ln>
        </p:spPr>
      </p:pic>
      <p:sp>
        <p:nvSpPr>
          <p:cNvPr id="19" name="Sağ Ayraç 18">
            <a:extLst>
              <a:ext uri="{FF2B5EF4-FFF2-40B4-BE49-F238E27FC236}">
                <a16:creationId xmlns:a16="http://schemas.microsoft.com/office/drawing/2014/main" id="{FCE89426-853C-8F9E-1058-EAB600A9B429}"/>
              </a:ext>
            </a:extLst>
          </p:cNvPr>
          <p:cNvSpPr/>
          <p:nvPr/>
        </p:nvSpPr>
        <p:spPr>
          <a:xfrm>
            <a:off x="6668902" y="1690687"/>
            <a:ext cx="618836" cy="480218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8049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Mechanical</a:t>
            </a:r>
            <a:r>
              <a:rPr lang="tr-TR" dirty="0"/>
              <a:t> Design</a:t>
            </a:r>
          </a:p>
        </p:txBody>
      </p:sp>
      <p:pic>
        <p:nvPicPr>
          <p:cNvPr id="5" name="Resim 4" descr="çizgi film, alet içeren bir resim&#10;&#10;Açıklama otomatik olarak oluşturuldu">
            <a:extLst>
              <a:ext uri="{FF2B5EF4-FFF2-40B4-BE49-F238E27FC236}">
                <a16:creationId xmlns:a16="http://schemas.microsoft.com/office/drawing/2014/main" id="{A1A61F96-3D7A-4CF8-388B-267962C02A0C}"/>
              </a:ext>
            </a:extLst>
          </p:cNvPr>
          <p:cNvPicPr>
            <a:picLocks noChangeAspect="1"/>
          </p:cNvPicPr>
          <p:nvPr/>
        </p:nvPicPr>
        <p:blipFill rotWithShape="1">
          <a:blip r:embed="rId2"/>
          <a:srcRect b="11274"/>
          <a:stretch/>
        </p:blipFill>
        <p:spPr>
          <a:xfrm>
            <a:off x="325690" y="1979904"/>
            <a:ext cx="6918287" cy="2898191"/>
          </a:xfrm>
          <a:prstGeom prst="rect">
            <a:avLst/>
          </a:prstGeom>
        </p:spPr>
      </p:pic>
      <p:pic>
        <p:nvPicPr>
          <p:cNvPr id="6" name="Resim 5" descr="A robot arm on a table&#10;&#10;Description automatically generated">
            <a:extLst>
              <a:ext uri="{FF2B5EF4-FFF2-40B4-BE49-F238E27FC236}">
                <a16:creationId xmlns:a16="http://schemas.microsoft.com/office/drawing/2014/main" id="{9F0B19C8-BAFF-47E1-8320-2E3EFB4D4C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60" t="2314" r="4892" b="4700"/>
          <a:stretch/>
        </p:blipFill>
        <p:spPr bwMode="auto">
          <a:xfrm>
            <a:off x="7684654" y="1191492"/>
            <a:ext cx="3546764" cy="4995028"/>
          </a:xfrm>
          <a:prstGeom prst="rect">
            <a:avLst/>
          </a:prstGeom>
          <a:noFill/>
          <a:ln>
            <a:noFill/>
          </a:ln>
        </p:spPr>
      </p:pic>
      <p:sp>
        <p:nvSpPr>
          <p:cNvPr id="7" name="Sağ Ayraç 6">
            <a:extLst>
              <a:ext uri="{FF2B5EF4-FFF2-40B4-BE49-F238E27FC236}">
                <a16:creationId xmlns:a16="http://schemas.microsoft.com/office/drawing/2014/main" id="{2599420B-276A-B043-699D-8CB5D217608F}"/>
              </a:ext>
            </a:extLst>
          </p:cNvPr>
          <p:cNvSpPr/>
          <p:nvPr/>
        </p:nvSpPr>
        <p:spPr>
          <a:xfrm>
            <a:off x="6625141" y="1191492"/>
            <a:ext cx="618836" cy="499502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tr-TR"/>
          </a:p>
        </p:txBody>
      </p:sp>
      <p:pic>
        <p:nvPicPr>
          <p:cNvPr id="8" name="Resim 7">
            <a:extLst>
              <a:ext uri="{FF2B5EF4-FFF2-40B4-BE49-F238E27FC236}">
                <a16:creationId xmlns:a16="http://schemas.microsoft.com/office/drawing/2014/main" id="{01EDD353-7B84-83E2-4EA2-CE7F24F99A86}"/>
              </a:ext>
            </a:extLst>
          </p:cNvPr>
          <p:cNvPicPr>
            <a:picLocks noChangeAspect="1"/>
          </p:cNvPicPr>
          <p:nvPr/>
        </p:nvPicPr>
        <p:blipFill>
          <a:blip r:embed="rId4"/>
          <a:stretch>
            <a:fillRect/>
          </a:stretch>
        </p:blipFill>
        <p:spPr>
          <a:xfrm>
            <a:off x="3889841" y="5151307"/>
            <a:ext cx="2382983" cy="1538381"/>
          </a:xfrm>
          <a:prstGeom prst="rect">
            <a:avLst/>
          </a:prstGeom>
        </p:spPr>
      </p:pic>
      <p:pic>
        <p:nvPicPr>
          <p:cNvPr id="9" name="Resim 8" descr="metin, ekran görüntüsü, sayı, numara, yazılım içeren bir resim&#10;&#10;Açıklama otomatik olarak oluşturuldu">
            <a:extLst>
              <a:ext uri="{FF2B5EF4-FFF2-40B4-BE49-F238E27FC236}">
                <a16:creationId xmlns:a16="http://schemas.microsoft.com/office/drawing/2014/main" id="{B25249A7-FB69-75F6-6BE5-7E01221625F5}"/>
              </a:ext>
            </a:extLst>
          </p:cNvPr>
          <p:cNvPicPr>
            <a:picLocks noChangeAspect="1"/>
          </p:cNvPicPr>
          <p:nvPr/>
        </p:nvPicPr>
        <p:blipFill rotWithShape="1">
          <a:blip r:embed="rId5"/>
          <a:srcRect t="14873" b="36980"/>
          <a:stretch/>
        </p:blipFill>
        <p:spPr>
          <a:xfrm>
            <a:off x="1000358" y="5029747"/>
            <a:ext cx="2537166" cy="1552267"/>
          </a:xfrm>
          <a:prstGeom prst="rect">
            <a:avLst/>
          </a:prstGeom>
        </p:spPr>
      </p:pic>
    </p:spTree>
    <p:extLst>
      <p:ext uri="{BB962C8B-B14F-4D97-AF65-F5344CB8AC3E}">
        <p14:creationId xmlns:p14="http://schemas.microsoft.com/office/powerpoint/2010/main" val="229199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Stress</a:t>
            </a:r>
            <a:r>
              <a:rPr lang="tr-TR" dirty="0"/>
              <a:t> Analysis</a:t>
            </a:r>
          </a:p>
        </p:txBody>
      </p:sp>
      <p:pic>
        <p:nvPicPr>
          <p:cNvPr id="2" name="Resim 1">
            <a:extLst>
              <a:ext uri="{FF2B5EF4-FFF2-40B4-BE49-F238E27FC236}">
                <a16:creationId xmlns:a16="http://schemas.microsoft.com/office/drawing/2014/main" id="{04658C93-8826-166A-3FEA-B4D4834879C3}"/>
              </a:ext>
            </a:extLst>
          </p:cNvPr>
          <p:cNvPicPr>
            <a:picLocks noChangeAspect="1"/>
          </p:cNvPicPr>
          <p:nvPr/>
        </p:nvPicPr>
        <p:blipFill>
          <a:blip r:embed="rId2"/>
          <a:stretch>
            <a:fillRect/>
          </a:stretch>
        </p:blipFill>
        <p:spPr>
          <a:xfrm>
            <a:off x="720494" y="1601549"/>
            <a:ext cx="5511395" cy="4383581"/>
          </a:xfrm>
          <a:prstGeom prst="rect">
            <a:avLst/>
          </a:prstGeom>
        </p:spPr>
      </p:pic>
      <p:pic>
        <p:nvPicPr>
          <p:cNvPr id="3" name="Resim 2">
            <a:extLst>
              <a:ext uri="{FF2B5EF4-FFF2-40B4-BE49-F238E27FC236}">
                <a16:creationId xmlns:a16="http://schemas.microsoft.com/office/drawing/2014/main" id="{19B6CBB8-5FF0-030B-3A7B-7E2D40988C1B}"/>
              </a:ext>
            </a:extLst>
          </p:cNvPr>
          <p:cNvPicPr>
            <a:picLocks noChangeAspect="1"/>
          </p:cNvPicPr>
          <p:nvPr/>
        </p:nvPicPr>
        <p:blipFill>
          <a:blip r:embed="rId3"/>
          <a:stretch>
            <a:fillRect/>
          </a:stretch>
        </p:blipFill>
        <p:spPr>
          <a:xfrm>
            <a:off x="6508980" y="1601549"/>
            <a:ext cx="5367490" cy="4251210"/>
          </a:xfrm>
          <a:prstGeom prst="rect">
            <a:avLst/>
          </a:prstGeom>
        </p:spPr>
      </p:pic>
    </p:spTree>
    <p:extLst>
      <p:ext uri="{BB962C8B-B14F-4D97-AF65-F5344CB8AC3E}">
        <p14:creationId xmlns:p14="http://schemas.microsoft.com/office/powerpoint/2010/main" val="3676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E00BA1A3-B453-35ED-AC7D-D6363D69C762}"/>
              </a:ext>
            </a:extLst>
          </p:cNvPr>
          <p:cNvSpPr txBox="1">
            <a:spLocks/>
          </p:cNvSpPr>
          <p:nvPr/>
        </p:nvSpPr>
        <p:spPr>
          <a:xfrm>
            <a:off x="838200" y="275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err="1"/>
              <a:t>Stress</a:t>
            </a:r>
            <a:r>
              <a:rPr lang="tr-TR" dirty="0"/>
              <a:t> Analysis</a:t>
            </a:r>
          </a:p>
        </p:txBody>
      </p:sp>
      <p:pic>
        <p:nvPicPr>
          <p:cNvPr id="5" name="Resim 4" descr="ekran görüntüsü içeren bir resim&#10;&#10;Açıklama otomatik olarak oluşturuldu">
            <a:extLst>
              <a:ext uri="{FF2B5EF4-FFF2-40B4-BE49-F238E27FC236}">
                <a16:creationId xmlns:a16="http://schemas.microsoft.com/office/drawing/2014/main" id="{F96A6903-F75C-2C88-AFB7-F6B18C84F875}"/>
              </a:ext>
            </a:extLst>
          </p:cNvPr>
          <p:cNvPicPr>
            <a:picLocks noChangeAspect="1"/>
          </p:cNvPicPr>
          <p:nvPr/>
        </p:nvPicPr>
        <p:blipFill>
          <a:blip r:embed="rId2"/>
          <a:stretch>
            <a:fillRect/>
          </a:stretch>
        </p:blipFill>
        <p:spPr>
          <a:xfrm>
            <a:off x="245528" y="1603798"/>
            <a:ext cx="4726407" cy="4418312"/>
          </a:xfrm>
          <a:prstGeom prst="rect">
            <a:avLst/>
          </a:prstGeom>
        </p:spPr>
      </p:pic>
      <p:pic>
        <p:nvPicPr>
          <p:cNvPr id="6" name="Resim 5" descr="metin, ekran görüntüsü, yazılım, multimedya yazılımı içeren bir resim&#10;&#10;Açıklama otomatik olarak oluşturuldu">
            <a:extLst>
              <a:ext uri="{FF2B5EF4-FFF2-40B4-BE49-F238E27FC236}">
                <a16:creationId xmlns:a16="http://schemas.microsoft.com/office/drawing/2014/main" id="{6A9D1FF5-AAD0-FEB3-120A-82E160B8B30F}"/>
              </a:ext>
            </a:extLst>
          </p:cNvPr>
          <p:cNvPicPr>
            <a:picLocks noChangeAspect="1"/>
          </p:cNvPicPr>
          <p:nvPr/>
        </p:nvPicPr>
        <p:blipFill>
          <a:blip r:embed="rId3"/>
          <a:stretch>
            <a:fillRect/>
          </a:stretch>
        </p:blipFill>
        <p:spPr>
          <a:xfrm>
            <a:off x="5202035" y="1933344"/>
            <a:ext cx="6744437" cy="4088765"/>
          </a:xfrm>
          <a:prstGeom prst="rect">
            <a:avLst/>
          </a:prstGeom>
        </p:spPr>
      </p:pic>
    </p:spTree>
    <p:extLst>
      <p:ext uri="{BB962C8B-B14F-4D97-AF65-F5344CB8AC3E}">
        <p14:creationId xmlns:p14="http://schemas.microsoft.com/office/powerpoint/2010/main" val="119043952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313</TotalTime>
  <Words>345</Words>
  <Application>Microsoft Office PowerPoint</Application>
  <PresentationFormat>Geniş ekran</PresentationFormat>
  <Paragraphs>53</Paragraphs>
  <Slides>33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33</vt:i4>
      </vt:variant>
    </vt:vector>
  </HeadingPairs>
  <TitlesOfParts>
    <vt:vector size="39" baseType="lpstr">
      <vt:lpstr>Aptos</vt:lpstr>
      <vt:lpstr>Aptos Display</vt:lpstr>
      <vt:lpstr>Arial</vt:lpstr>
      <vt:lpstr>Segoe UI</vt:lpstr>
      <vt:lpstr>Times New Roman</vt:lpstr>
      <vt:lpstr>Office Teması</vt:lpstr>
      <vt:lpstr>ROBOT ARM CONTROL WITH HAPTIC FEEDBACK</vt:lpstr>
      <vt:lpstr>INTRODUCTION</vt:lpstr>
      <vt:lpstr>TECHNICAL REQUIREMENTS &amp; DESIGN SPECIFICATIONS</vt:lpstr>
      <vt:lpstr>Dynamic Equation Calculations</vt:lpstr>
      <vt:lpstr>Bilateral Operation Equations</vt:lpstr>
      <vt:lpstr>Battery Selection &amp; Power Calculation</vt:lpstr>
      <vt:lpstr>PowerPoint Sunusu</vt:lpstr>
      <vt:lpstr>PowerPoint Sunusu</vt:lpstr>
      <vt:lpstr>PowerPoint Sunusu</vt:lpstr>
      <vt:lpstr>PowerPoint Sunusu</vt:lpstr>
      <vt:lpstr>PowerPoint Sunusu</vt:lpstr>
      <vt:lpstr>PowerPoint Sunusu</vt:lpstr>
      <vt:lpstr>PowerPoint Sunusu</vt:lpstr>
      <vt:lpstr>MULTIBODY ROBOT DYNAMICS  &amp; SIMSCAPE SIMULATION OUTPUT</vt:lpstr>
      <vt:lpstr>CONCEPTUAL DESIGN &amp; UNIQUENESS</vt:lpstr>
      <vt:lpstr>CONCEPTUAL DESIGN &amp; UNIQUENESS</vt:lpstr>
      <vt:lpstr>UNIQUE DESIGN WITH GENERATIVE DESIGN</vt:lpstr>
      <vt:lpstr>Electronical Design Realization</vt:lpstr>
      <vt:lpstr>Electronical Design Realization</vt:lpstr>
      <vt:lpstr>Electronical Design Realization</vt:lpstr>
      <vt:lpstr>Electronical Design Realization</vt:lpstr>
      <vt:lpstr>SOFTWARE &amp; ALGORYTHM</vt:lpstr>
      <vt:lpstr>SOFTWARE &amp; ALGORYTHM</vt:lpstr>
      <vt:lpstr>CONTROL</vt:lpstr>
      <vt:lpstr>CONTROL</vt:lpstr>
      <vt:lpstr>CONTROL</vt:lpstr>
      <vt:lpstr>CONTROL</vt:lpstr>
      <vt:lpstr>OVERALL SYSTEM VIEW</vt:lpstr>
      <vt:lpstr>Final</vt:lpstr>
      <vt:lpstr>THANK YOU</vt:lpstr>
      <vt:lpstr>Codes</vt:lpstr>
      <vt:lpstr>Codes</vt:lpstr>
      <vt:lpstr>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ARM CONTROL WITH HAPTIC FEEDBACK</dc:title>
  <dc:creator>ÖZKAN YAŞAR</dc:creator>
  <cp:lastModifiedBy>ÖZKAN YAŞAR</cp:lastModifiedBy>
  <cp:revision>7</cp:revision>
  <dcterms:created xsi:type="dcterms:W3CDTF">2024-01-08T16:35:36Z</dcterms:created>
  <dcterms:modified xsi:type="dcterms:W3CDTF">2024-05-26T19:55:17Z</dcterms:modified>
</cp:coreProperties>
</file>